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9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66B28-FA3E-4B81-8344-2A4EEAA1E3D9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93656" name="Rectangle 2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策略構成：創思 </a:t>
            </a:r>
            <a:r>
              <a:rPr lang="en-US" altLang="zh-TW" smtClean="0"/>
              <a:t>+ </a:t>
            </a:r>
            <a:r>
              <a:rPr lang="zh-TW" altLang="en-US" smtClean="0"/>
              <a:t>實力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0" y="990600"/>
            <a:ext cx="8626475" cy="4267200"/>
            <a:chOff x="0" y="624"/>
            <a:chExt cx="5434" cy="2688"/>
          </a:xfrm>
        </p:grpSpPr>
        <p:grpSp>
          <p:nvGrpSpPr>
            <p:cNvPr id="3" name="Group 2"/>
            <p:cNvGrpSpPr>
              <a:grpSpLocks noChangeAspect="1"/>
            </p:cNvGrpSpPr>
            <p:nvPr/>
          </p:nvGrpSpPr>
          <p:grpSpPr bwMode="auto">
            <a:xfrm>
              <a:off x="3792" y="672"/>
              <a:ext cx="1642" cy="1172"/>
              <a:chOff x="4118" y="1128"/>
              <a:chExt cx="2051" cy="1464"/>
            </a:xfrm>
          </p:grpSpPr>
          <p:sp>
            <p:nvSpPr>
              <p:cNvPr id="364584" name="Text Box 3"/>
              <p:cNvSpPr txBox="1">
                <a:spLocks noChangeAspect="1" noChangeArrowheads="1"/>
              </p:cNvSpPr>
              <p:nvPr/>
            </p:nvSpPr>
            <p:spPr bwMode="auto">
              <a:xfrm>
                <a:off x="4118" y="1128"/>
                <a:ext cx="2051" cy="289"/>
              </a:xfrm>
              <a:prstGeom prst="rect">
                <a:avLst/>
              </a:prstGeom>
              <a:solidFill>
                <a:srgbClr val="FF33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Tx/>
                  <a:buChar char="•"/>
                </a:pPr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同步策略搭配的類型一</a:t>
                </a:r>
              </a:p>
            </p:txBody>
          </p:sp>
          <p:sp>
            <p:nvSpPr>
              <p:cNvPr id="364585" name="Oval 4"/>
              <p:cNvSpPr>
                <a:spLocks noChangeAspect="1" noChangeArrowheads="1"/>
              </p:cNvSpPr>
              <p:nvPr/>
            </p:nvSpPr>
            <p:spPr bwMode="auto">
              <a:xfrm>
                <a:off x="4224" y="1440"/>
                <a:ext cx="192" cy="19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64586" name="Line 5"/>
              <p:cNvSpPr>
                <a:spLocks noChangeAspect="1" noChangeShapeType="1"/>
              </p:cNvSpPr>
              <p:nvPr/>
            </p:nvSpPr>
            <p:spPr bwMode="auto">
              <a:xfrm>
                <a:off x="4416" y="153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4587" name="Oval 6"/>
              <p:cNvSpPr>
                <a:spLocks noChangeAspect="1" noChangeArrowheads="1"/>
              </p:cNvSpPr>
              <p:nvPr/>
            </p:nvSpPr>
            <p:spPr bwMode="auto">
              <a:xfrm>
                <a:off x="4224" y="1776"/>
                <a:ext cx="192" cy="19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64588" name="Line 7"/>
              <p:cNvSpPr>
                <a:spLocks noChangeAspect="1" noChangeShapeType="1"/>
              </p:cNvSpPr>
              <p:nvPr/>
            </p:nvSpPr>
            <p:spPr bwMode="auto">
              <a:xfrm>
                <a:off x="4416" y="1872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4589" name="Oval 8"/>
              <p:cNvSpPr>
                <a:spLocks noChangeAspect="1" noChangeArrowheads="1"/>
              </p:cNvSpPr>
              <p:nvPr/>
            </p:nvSpPr>
            <p:spPr bwMode="auto">
              <a:xfrm>
                <a:off x="4224" y="2112"/>
                <a:ext cx="192" cy="19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64590" name="Line 9"/>
              <p:cNvSpPr>
                <a:spLocks noChangeAspect="1" noChangeShapeType="1"/>
              </p:cNvSpPr>
              <p:nvPr/>
            </p:nvSpPr>
            <p:spPr bwMode="auto">
              <a:xfrm>
                <a:off x="4416" y="220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4591" name="Oval 10"/>
              <p:cNvSpPr>
                <a:spLocks noChangeAspect="1" noChangeArrowheads="1"/>
              </p:cNvSpPr>
              <p:nvPr/>
            </p:nvSpPr>
            <p:spPr bwMode="auto">
              <a:xfrm>
                <a:off x="4224" y="2400"/>
                <a:ext cx="192" cy="19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364592" name="Line 11"/>
              <p:cNvSpPr>
                <a:spLocks noChangeAspect="1" noChangeShapeType="1"/>
              </p:cNvSpPr>
              <p:nvPr/>
            </p:nvSpPr>
            <p:spPr bwMode="auto">
              <a:xfrm>
                <a:off x="4416" y="249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792" y="2064"/>
              <a:ext cx="1642" cy="394"/>
              <a:chOff x="4176" y="2160"/>
              <a:chExt cx="1642" cy="394"/>
            </a:xfrm>
          </p:grpSpPr>
          <p:sp>
            <p:nvSpPr>
              <p:cNvPr id="364576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4176" y="2160"/>
                <a:ext cx="1642" cy="231"/>
              </a:xfrm>
              <a:prstGeom prst="rect">
                <a:avLst/>
              </a:prstGeom>
              <a:solidFill>
                <a:srgbClr val="3399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Tx/>
                  <a:buChar char="•"/>
                </a:pPr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線性策略搭配的類型二</a:t>
                </a:r>
              </a:p>
            </p:txBody>
          </p:sp>
          <p:sp>
            <p:nvSpPr>
              <p:cNvPr id="364577" name="Oval 14"/>
              <p:cNvSpPr>
                <a:spLocks noChangeAspect="1" noChangeArrowheads="1"/>
              </p:cNvSpPr>
              <p:nvPr/>
            </p:nvSpPr>
            <p:spPr bwMode="auto">
              <a:xfrm>
                <a:off x="4224" y="2400"/>
                <a:ext cx="154" cy="153"/>
              </a:xfrm>
              <a:prstGeom prst="ellipse">
                <a:avLst/>
              </a:prstGeom>
              <a:solidFill>
                <a:srgbClr val="3399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64578" name="Oval 15"/>
              <p:cNvSpPr>
                <a:spLocks noChangeAspect="1" noChangeArrowheads="1"/>
              </p:cNvSpPr>
              <p:nvPr/>
            </p:nvSpPr>
            <p:spPr bwMode="auto">
              <a:xfrm>
                <a:off x="4560" y="2400"/>
                <a:ext cx="154" cy="153"/>
              </a:xfrm>
              <a:prstGeom prst="ellipse">
                <a:avLst/>
              </a:prstGeom>
              <a:solidFill>
                <a:srgbClr val="3399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64579" name="Oval 16"/>
              <p:cNvSpPr>
                <a:spLocks noChangeAspect="1" noChangeArrowheads="1"/>
              </p:cNvSpPr>
              <p:nvPr/>
            </p:nvSpPr>
            <p:spPr bwMode="auto">
              <a:xfrm>
                <a:off x="4896" y="2400"/>
                <a:ext cx="154" cy="153"/>
              </a:xfrm>
              <a:prstGeom prst="ellipse">
                <a:avLst/>
              </a:prstGeom>
              <a:solidFill>
                <a:srgbClr val="3399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64580" name="Oval 17"/>
              <p:cNvSpPr>
                <a:spLocks noChangeAspect="1" noChangeArrowheads="1"/>
              </p:cNvSpPr>
              <p:nvPr/>
            </p:nvSpPr>
            <p:spPr bwMode="auto">
              <a:xfrm>
                <a:off x="5232" y="2400"/>
                <a:ext cx="154" cy="154"/>
              </a:xfrm>
              <a:prstGeom prst="ellipse">
                <a:avLst/>
              </a:prstGeom>
              <a:solidFill>
                <a:srgbClr val="3399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364581" name="Line 18"/>
              <p:cNvSpPr>
                <a:spLocks noChangeAspect="1" noChangeShapeType="1"/>
              </p:cNvSpPr>
              <p:nvPr/>
            </p:nvSpPr>
            <p:spPr bwMode="auto">
              <a:xfrm>
                <a:off x="4368" y="2448"/>
                <a:ext cx="1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4582" name="Line 19"/>
              <p:cNvSpPr>
                <a:spLocks noChangeAspect="1" noChangeShapeType="1"/>
              </p:cNvSpPr>
              <p:nvPr/>
            </p:nvSpPr>
            <p:spPr bwMode="auto">
              <a:xfrm>
                <a:off x="4704" y="2448"/>
                <a:ext cx="1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4583" name="Line 20"/>
              <p:cNvSpPr>
                <a:spLocks noChangeAspect="1" noChangeShapeType="1"/>
              </p:cNvSpPr>
              <p:nvPr/>
            </p:nvSpPr>
            <p:spPr bwMode="auto">
              <a:xfrm>
                <a:off x="5040" y="2448"/>
                <a:ext cx="1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3792" y="2688"/>
              <a:ext cx="1642" cy="624"/>
              <a:chOff x="4128" y="2976"/>
              <a:chExt cx="1642" cy="624"/>
            </a:xfrm>
          </p:grpSpPr>
          <p:sp>
            <p:nvSpPr>
              <p:cNvPr id="364574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4128" y="2976"/>
                <a:ext cx="1642" cy="231"/>
              </a:xfrm>
              <a:prstGeom prst="rect">
                <a:avLst/>
              </a:prstGeom>
              <a:solidFill>
                <a:srgbClr val="FF6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Tx/>
                  <a:buChar char="•"/>
                </a:pPr>
                <a:r>
                  <a:rPr lang="en-US" altLang="zh-TW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整合策略搭配的類型三</a:t>
                </a:r>
              </a:p>
            </p:txBody>
          </p:sp>
          <p:sp>
            <p:nvSpPr>
              <p:cNvPr id="364575" name="Oval 23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1344" cy="288"/>
              </a:xfrm>
              <a:prstGeom prst="ellipse">
                <a:avLst/>
              </a:prstGeom>
              <a:solidFill>
                <a:srgbClr val="FF66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TW" sz="14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1 + 2 + 3 + 4</a:t>
                </a:r>
              </a:p>
            </p:txBody>
          </p:sp>
        </p:grpSp>
        <p:sp>
          <p:nvSpPr>
            <p:cNvPr id="364553" name="Rectangle 25"/>
            <p:cNvSpPr>
              <a:spLocks noChangeArrowheads="1"/>
            </p:cNvSpPr>
            <p:nvPr/>
          </p:nvSpPr>
          <p:spPr bwMode="auto">
            <a:xfrm>
              <a:off x="240" y="864"/>
              <a:ext cx="3504" cy="2208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4554" name="Rectangle 26"/>
            <p:cNvSpPr>
              <a:spLocks noChangeArrowheads="1"/>
            </p:cNvSpPr>
            <p:nvPr/>
          </p:nvSpPr>
          <p:spPr bwMode="auto">
            <a:xfrm>
              <a:off x="336" y="1200"/>
              <a:ext cx="164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2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1 </a:t>
              </a:r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發展的策略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20000"/>
                </a:spcBef>
              </a:pPr>
              <a:r>
                <a:rPr lang="zh-TW" altLang="en-US" sz="2000" b="1">
                  <a:solidFill>
                    <a:schemeClr val="hlink"/>
                  </a:solidFill>
                  <a:latin typeface="標楷體" pitchFamily="65" charset="-120"/>
                  <a:ea typeface="標楷體" pitchFamily="65" charset="-120"/>
                </a:rPr>
                <a:t>如何以優點掌握機會？</a:t>
              </a:r>
              <a:r>
                <a:rPr lang="zh-TW" altLang="en-US" sz="2000" b="1">
                  <a:solidFill>
                    <a:schemeClr val="hlink"/>
                  </a:solidFill>
                  <a:ea typeface="標楷體" pitchFamily="65" charset="-120"/>
                </a:rPr>
                <a:t> </a:t>
              </a:r>
            </a:p>
          </p:txBody>
        </p:sp>
        <p:sp>
          <p:nvSpPr>
            <p:cNvPr id="364555" name="Rectangle 27"/>
            <p:cNvSpPr>
              <a:spLocks noChangeArrowheads="1"/>
            </p:cNvSpPr>
            <p:nvPr/>
          </p:nvSpPr>
          <p:spPr bwMode="auto">
            <a:xfrm>
              <a:off x="2016" y="1200"/>
              <a:ext cx="176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2400" b="1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2 </a:t>
              </a:r>
              <a:r>
                <a:rPr lang="zh-TW" altLang="en-US" sz="24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結盟的策略</a:t>
              </a:r>
              <a:endParaRPr lang="zh-TW" alt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20000"/>
                </a:spcBef>
              </a:pPr>
              <a:r>
                <a:rPr lang="zh-TW" altLang="en-US" sz="2000" b="1">
                  <a:solidFill>
                    <a:srgbClr val="FF6699"/>
                  </a:solidFill>
                  <a:latin typeface="標楷體" pitchFamily="65" charset="-120"/>
                  <a:ea typeface="標楷體" pitchFamily="65" charset="-120"/>
                </a:rPr>
                <a:t>如何避過缺點掌握機會？</a:t>
              </a:r>
            </a:p>
          </p:txBody>
        </p:sp>
        <p:sp>
          <p:nvSpPr>
            <p:cNvPr id="364556" name="Rectangle 28"/>
            <p:cNvSpPr>
              <a:spLocks noChangeArrowheads="1"/>
            </p:cNvSpPr>
            <p:nvPr/>
          </p:nvSpPr>
          <p:spPr bwMode="auto">
            <a:xfrm>
              <a:off x="384" y="2208"/>
              <a:ext cx="164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2400" b="1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3 </a:t>
              </a:r>
              <a:r>
                <a:rPr lang="zh-TW" altLang="en-US" sz="24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防禦的策略</a:t>
              </a:r>
              <a:endParaRPr lang="zh-TW" alt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20000"/>
                </a:spcBef>
              </a:pPr>
              <a:r>
                <a:rPr lang="zh-TW" altLang="en-US" sz="20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如何以優點克服威脅？</a:t>
              </a:r>
              <a:r>
                <a:rPr lang="zh-TW" altLang="en-US" sz="2000" b="1">
                  <a:solidFill>
                    <a:srgbClr val="000000"/>
                  </a:solidFill>
                  <a:ea typeface="標楷體" pitchFamily="65" charset="-120"/>
                </a:rPr>
                <a:t> </a:t>
              </a:r>
            </a:p>
          </p:txBody>
        </p:sp>
        <p:sp>
          <p:nvSpPr>
            <p:cNvPr id="364557" name="Rectangle 29"/>
            <p:cNvSpPr>
              <a:spLocks noChangeArrowheads="1"/>
            </p:cNvSpPr>
            <p:nvPr/>
          </p:nvSpPr>
          <p:spPr bwMode="auto">
            <a:xfrm>
              <a:off x="2016" y="2208"/>
              <a:ext cx="180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2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4 </a:t>
              </a:r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求生的策略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20000"/>
                </a:spcBef>
              </a:pPr>
              <a:r>
                <a:rPr lang="zh-TW" altLang="en-US" sz="2000" b="1">
                  <a:solidFill>
                    <a:schemeClr val="hlink"/>
                  </a:solidFill>
                  <a:latin typeface="標楷體" pitchFamily="65" charset="-120"/>
                  <a:ea typeface="標楷體" pitchFamily="65" charset="-120"/>
                </a:rPr>
                <a:t>如何改善缺點克服威脅？</a:t>
              </a:r>
              <a:r>
                <a:rPr lang="zh-TW" altLang="en-US" sz="2000" b="1">
                  <a:solidFill>
                    <a:schemeClr val="hlink"/>
                  </a:solidFill>
                  <a:ea typeface="標楷體" pitchFamily="65" charset="-120"/>
                </a:rPr>
                <a:t> </a:t>
              </a:r>
            </a:p>
          </p:txBody>
        </p:sp>
        <p:sp>
          <p:nvSpPr>
            <p:cNvPr id="364558" name="Line 30"/>
            <p:cNvSpPr>
              <a:spLocks noChangeShapeType="1"/>
            </p:cNvSpPr>
            <p:nvPr/>
          </p:nvSpPr>
          <p:spPr bwMode="auto">
            <a:xfrm>
              <a:off x="177" y="2331"/>
              <a:ext cx="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59" name="Line 31"/>
            <p:cNvSpPr>
              <a:spLocks noChangeShapeType="1"/>
            </p:cNvSpPr>
            <p:nvPr/>
          </p:nvSpPr>
          <p:spPr bwMode="auto">
            <a:xfrm>
              <a:off x="2910" y="2331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0" name="Line 32"/>
            <p:cNvSpPr>
              <a:spLocks noChangeShapeType="1"/>
            </p:cNvSpPr>
            <p:nvPr/>
          </p:nvSpPr>
          <p:spPr bwMode="auto">
            <a:xfrm>
              <a:off x="177" y="3113"/>
              <a:ext cx="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1" name="Line 33"/>
            <p:cNvSpPr>
              <a:spLocks noChangeShapeType="1"/>
            </p:cNvSpPr>
            <p:nvPr/>
          </p:nvSpPr>
          <p:spPr bwMode="auto">
            <a:xfrm>
              <a:off x="177" y="3113"/>
              <a:ext cx="1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2" name="Line 34"/>
            <p:cNvSpPr>
              <a:spLocks noChangeShapeType="1"/>
            </p:cNvSpPr>
            <p:nvPr/>
          </p:nvSpPr>
          <p:spPr bwMode="auto">
            <a:xfrm>
              <a:off x="1523" y="311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3" name="Line 35"/>
            <p:cNvSpPr>
              <a:spLocks noChangeShapeType="1"/>
            </p:cNvSpPr>
            <p:nvPr/>
          </p:nvSpPr>
          <p:spPr bwMode="auto">
            <a:xfrm>
              <a:off x="1523" y="3113"/>
              <a:ext cx="1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4" name="Line 36"/>
            <p:cNvSpPr>
              <a:spLocks noChangeShapeType="1"/>
            </p:cNvSpPr>
            <p:nvPr/>
          </p:nvSpPr>
          <p:spPr bwMode="auto">
            <a:xfrm>
              <a:off x="2910" y="3113"/>
              <a:ext cx="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5" name="Line 37"/>
            <p:cNvSpPr>
              <a:spLocks noChangeShapeType="1"/>
            </p:cNvSpPr>
            <p:nvPr/>
          </p:nvSpPr>
          <p:spPr bwMode="auto">
            <a:xfrm>
              <a:off x="2910" y="3113"/>
              <a:ext cx="1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6" name="Line 38"/>
            <p:cNvSpPr>
              <a:spLocks noChangeShapeType="1"/>
            </p:cNvSpPr>
            <p:nvPr/>
          </p:nvSpPr>
          <p:spPr bwMode="auto">
            <a:xfrm>
              <a:off x="2910" y="3113"/>
              <a:ext cx="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7" name="Line 39"/>
            <p:cNvSpPr>
              <a:spLocks noChangeShapeType="1"/>
            </p:cNvSpPr>
            <p:nvPr/>
          </p:nvSpPr>
          <p:spPr bwMode="auto">
            <a:xfrm>
              <a:off x="2910" y="3113"/>
              <a:ext cx="1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8" name="Line 40"/>
            <p:cNvSpPr>
              <a:spLocks noChangeShapeType="1"/>
            </p:cNvSpPr>
            <p:nvPr/>
          </p:nvSpPr>
          <p:spPr bwMode="auto">
            <a:xfrm>
              <a:off x="288" y="1968"/>
              <a:ext cx="3408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69" name="Line 41"/>
            <p:cNvSpPr>
              <a:spLocks noChangeShapeType="1"/>
            </p:cNvSpPr>
            <p:nvPr/>
          </p:nvSpPr>
          <p:spPr bwMode="auto">
            <a:xfrm>
              <a:off x="1968" y="864"/>
              <a:ext cx="1" cy="2208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4570" name="Rectangle 42"/>
            <p:cNvSpPr>
              <a:spLocks noChangeArrowheads="1"/>
            </p:cNvSpPr>
            <p:nvPr/>
          </p:nvSpPr>
          <p:spPr bwMode="auto">
            <a:xfrm>
              <a:off x="1008" y="624"/>
              <a:ext cx="1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2000" b="1">
                  <a:ea typeface="標楷體" pitchFamily="65" charset="-120"/>
                </a:rPr>
                <a:t>S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64571" name="Rectangle 43"/>
            <p:cNvSpPr>
              <a:spLocks noChangeArrowheads="1"/>
            </p:cNvSpPr>
            <p:nvPr/>
          </p:nvSpPr>
          <p:spPr bwMode="auto">
            <a:xfrm>
              <a:off x="2640" y="624"/>
              <a:ext cx="1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2000" b="1">
                  <a:ea typeface="標楷體" pitchFamily="65" charset="-120"/>
                </a:rPr>
                <a:t>W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64572" name="Rectangle 44"/>
            <p:cNvSpPr>
              <a:spLocks noChangeArrowheads="1"/>
            </p:cNvSpPr>
            <p:nvPr/>
          </p:nvSpPr>
          <p:spPr bwMode="auto">
            <a:xfrm>
              <a:off x="0" y="1296"/>
              <a:ext cx="1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2000" b="1">
                  <a:ea typeface="標楷體" pitchFamily="65" charset="-120"/>
                </a:rPr>
                <a:t>O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64573" name="Rectangle 45"/>
            <p:cNvSpPr>
              <a:spLocks noChangeArrowheads="1"/>
            </p:cNvSpPr>
            <p:nvPr/>
          </p:nvSpPr>
          <p:spPr bwMode="auto">
            <a:xfrm>
              <a:off x="0" y="2448"/>
              <a:ext cx="9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2000" b="1">
                  <a:ea typeface="標楷體" pitchFamily="65" charset="-120"/>
                </a:rPr>
                <a:t>T</a:t>
              </a:r>
            </a:p>
          </p:txBody>
        </p:sp>
      </p:grpSp>
      <p:sp>
        <p:nvSpPr>
          <p:cNvPr id="1093678" name="Text Box 46"/>
          <p:cNvSpPr txBox="1">
            <a:spLocks noChangeArrowheads="1"/>
          </p:cNvSpPr>
          <p:nvPr/>
        </p:nvSpPr>
        <p:spPr bwMode="auto">
          <a:xfrm>
            <a:off x="279400" y="5562600"/>
            <a:ext cx="8566150" cy="519113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3D00"/>
            </a:prstShdw>
          </a:effectLst>
        </p:spPr>
        <p:txBody>
          <a:bodyPr wrap="none">
            <a:spAutoFit/>
          </a:bodyPr>
          <a:lstStyle/>
          <a:p>
            <a:pPr algn="ctr"/>
            <a:r>
              <a:rPr lang="zh-TW" altLang="en-US" sz="2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需要發展什麼</a:t>
            </a:r>
            <a:r>
              <a:rPr lang="zh-TW" altLang="en-US" sz="28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「新優點」</a:t>
            </a:r>
            <a:r>
              <a:rPr lang="zh-TW" altLang="en-US" sz="2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才能掌握新機會，克服新威脅？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78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BDAFA-9173-4774-B0FB-8EABE4E1766F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36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經營管理品質系統</a:t>
            </a:r>
          </a:p>
        </p:txBody>
      </p:sp>
      <p:pic>
        <p:nvPicPr>
          <p:cNvPr id="372740" name="Picture 4" descr="經管會議報告表格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" y="604838"/>
            <a:ext cx="8086725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C7AAA-1A39-46DA-AA07-46A5C166C05F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</a:t>
            </a:r>
            <a:r>
              <a:rPr lang="zh-TW" altLang="en-US" smtClean="0"/>
              <a:t>化策略管理架構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1447800"/>
            <a:ext cx="7335838" cy="4865688"/>
            <a:chOff x="624" y="1008"/>
            <a:chExt cx="4621" cy="3065"/>
          </a:xfrm>
        </p:grpSpPr>
        <p:sp>
          <p:nvSpPr>
            <p:cNvPr id="13319" name="Rectangle 4"/>
            <p:cNvSpPr>
              <a:spLocks noChangeArrowheads="1"/>
            </p:cNvSpPr>
            <p:nvPr/>
          </p:nvSpPr>
          <p:spPr bwMode="auto">
            <a:xfrm>
              <a:off x="624" y="1008"/>
              <a:ext cx="4416" cy="288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13314" name="Object 3"/>
            <p:cNvGraphicFramePr>
              <a:graphicFrameLocks noChangeAspect="1"/>
            </p:cNvGraphicFramePr>
            <p:nvPr/>
          </p:nvGraphicFramePr>
          <p:xfrm>
            <a:off x="718" y="1055"/>
            <a:ext cx="4527" cy="30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文件" r:id="rId3" imgW="6092952" imgH="4063594" progId="Word.Document.8">
                    <p:embed/>
                  </p:oleObj>
                </mc:Choice>
                <mc:Fallback>
                  <p:oleObj name="文件" r:id="rId3" imgW="6092952" imgH="4063594" progId="Word.Document.8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8" y="1055"/>
                          <a:ext cx="4527" cy="30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44806" name="Text Box 6"/>
          <p:cNvSpPr txBox="1">
            <a:spLocks noChangeArrowheads="1"/>
          </p:cNvSpPr>
          <p:nvPr/>
        </p:nvSpPr>
        <p:spPr bwMode="auto">
          <a:xfrm>
            <a:off x="6934200" y="1066800"/>
            <a:ext cx="1981200" cy="30130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協助企業經營會議由週期、事後、本位的做法轉化為動態、即時、互動的</a:t>
            </a: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化策略管理。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4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4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480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E47D9-46E8-45AD-AE97-5DD79E9B2E5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新核心能力的發展</a:t>
            </a:r>
            <a:br>
              <a:rPr lang="zh-TW" altLang="en-US" smtClean="0"/>
            </a:br>
            <a:r>
              <a:rPr lang="zh-TW" altLang="en-US" sz="3000" smtClean="0"/>
              <a:t>經營再造 </a:t>
            </a:r>
            <a:r>
              <a:rPr lang="en-US" altLang="zh-TW" sz="3000" smtClean="0"/>
              <a:t>=  </a:t>
            </a:r>
            <a:r>
              <a:rPr lang="zh-TW" altLang="en-US" sz="3000" smtClean="0"/>
              <a:t>品質管理 </a:t>
            </a:r>
            <a:r>
              <a:rPr lang="en-US" altLang="zh-TW" sz="3000" smtClean="0"/>
              <a:t>+ (</a:t>
            </a:r>
            <a:r>
              <a:rPr lang="zh-TW" altLang="en-US" sz="3000" smtClean="0"/>
              <a:t>組織學習 * 流程再造</a:t>
            </a:r>
            <a:r>
              <a:rPr lang="en-US" altLang="zh-TW" sz="3000" smtClean="0"/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90800" y="2895600"/>
            <a:ext cx="4114800" cy="2971800"/>
            <a:chOff x="1632" y="1824"/>
            <a:chExt cx="2592" cy="1872"/>
          </a:xfrm>
        </p:grpSpPr>
        <p:sp>
          <p:nvSpPr>
            <p:cNvPr id="365606" name="Rectangle 4"/>
            <p:cNvSpPr>
              <a:spLocks noChangeArrowheads="1"/>
            </p:cNvSpPr>
            <p:nvPr/>
          </p:nvSpPr>
          <p:spPr bwMode="auto">
            <a:xfrm>
              <a:off x="1632" y="1824"/>
              <a:ext cx="2592" cy="1872"/>
            </a:xfrm>
            <a:prstGeom prst="rect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5607" name="Line 5"/>
            <p:cNvSpPr>
              <a:spLocks noChangeShapeType="1"/>
            </p:cNvSpPr>
            <p:nvPr/>
          </p:nvSpPr>
          <p:spPr bwMode="auto">
            <a:xfrm>
              <a:off x="1632" y="2736"/>
              <a:ext cx="259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5608" name="Line 6"/>
            <p:cNvSpPr>
              <a:spLocks noChangeShapeType="1"/>
            </p:cNvSpPr>
            <p:nvPr/>
          </p:nvSpPr>
          <p:spPr bwMode="auto">
            <a:xfrm>
              <a:off x="2928" y="1824"/>
              <a:ext cx="0" cy="187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19200" y="3048000"/>
            <a:ext cx="1311275" cy="2481263"/>
            <a:chOff x="768" y="1920"/>
            <a:chExt cx="826" cy="1563"/>
          </a:xfrm>
        </p:grpSpPr>
        <p:sp>
          <p:nvSpPr>
            <p:cNvPr id="365603" name="Text Box 8"/>
            <p:cNvSpPr txBox="1">
              <a:spLocks noChangeArrowheads="1"/>
            </p:cNvSpPr>
            <p:nvPr/>
          </p:nvSpPr>
          <p:spPr bwMode="auto">
            <a:xfrm>
              <a:off x="768" y="1920"/>
              <a:ext cx="372" cy="156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</a:pPr>
              <a:r>
                <a:rPr lang="zh-TW" altLang="en-US" sz="3200">
                  <a:latin typeface="Times New Roman" pitchFamily="18" charset="0"/>
                  <a:ea typeface="標楷體" pitchFamily="65" charset="-120"/>
                </a:rPr>
                <a:t>以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</a:pPr>
              <a:r>
                <a:rPr lang="zh-TW" altLang="en-US" sz="3200">
                  <a:latin typeface="Times New Roman" pitchFamily="18" charset="0"/>
                  <a:ea typeface="標楷體" pitchFamily="65" charset="-120"/>
                </a:rPr>
                <a:t>軟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</a:pPr>
              <a:r>
                <a:rPr lang="zh-TW" altLang="en-US" sz="32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3200">
                  <a:latin typeface="Times New Roman" pitchFamily="18" charset="0"/>
                  <a:ea typeface="標楷體" pitchFamily="65" charset="-120"/>
                </a:rPr>
                <a:t>S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</a:pPr>
              <a:r>
                <a:rPr lang="zh-TW" altLang="en-US" sz="3200">
                  <a:latin typeface="Times New Roman" pitchFamily="18" charset="0"/>
                  <a:ea typeface="標楷體" pitchFamily="65" charset="-120"/>
                </a:rPr>
                <a:t>為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</a:pPr>
              <a:r>
                <a:rPr lang="zh-TW" altLang="en-US" sz="3200">
                  <a:latin typeface="Times New Roman" pitchFamily="18" charset="0"/>
                  <a:ea typeface="標楷體" pitchFamily="65" charset="-120"/>
                </a:rPr>
                <a:t>核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</a:pPr>
              <a:r>
                <a:rPr lang="zh-TW" altLang="en-US" sz="3200">
                  <a:latin typeface="Times New Roman" pitchFamily="18" charset="0"/>
                  <a:ea typeface="標楷體" pitchFamily="65" charset="-120"/>
                </a:rPr>
                <a:t>心</a:t>
              </a:r>
            </a:p>
          </p:txBody>
        </p:sp>
        <p:sp>
          <p:nvSpPr>
            <p:cNvPr id="365604" name="Text Box 9"/>
            <p:cNvSpPr txBox="1">
              <a:spLocks noChangeArrowheads="1"/>
            </p:cNvSpPr>
            <p:nvPr/>
          </p:nvSpPr>
          <p:spPr bwMode="auto">
            <a:xfrm>
              <a:off x="1286" y="1947"/>
              <a:ext cx="308" cy="564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sz="2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轉</a:t>
              </a:r>
            </a:p>
            <a:p>
              <a:pPr>
                <a:spcBef>
                  <a:spcPct val="20000"/>
                </a:spcBef>
              </a:pPr>
              <a:r>
                <a:rPr lang="zh-TW" altLang="en-US" sz="2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365605" name="Text Box 10"/>
            <p:cNvSpPr txBox="1">
              <a:spLocks noChangeArrowheads="1"/>
            </p:cNvSpPr>
            <p:nvPr/>
          </p:nvSpPr>
          <p:spPr bwMode="auto">
            <a:xfrm>
              <a:off x="1286" y="2859"/>
              <a:ext cx="308" cy="56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強</a:t>
              </a:r>
            </a:p>
            <a:p>
              <a:pPr>
                <a:spcBef>
                  <a:spcPct val="20000"/>
                </a:spcBef>
              </a:pPr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200400" y="1676400"/>
            <a:ext cx="2927350" cy="1143000"/>
            <a:chOff x="2016" y="1056"/>
            <a:chExt cx="1844" cy="720"/>
          </a:xfrm>
        </p:grpSpPr>
        <p:sp>
          <p:nvSpPr>
            <p:cNvPr id="365600" name="Text Box 12"/>
            <p:cNvSpPr txBox="1">
              <a:spLocks noChangeArrowheads="1"/>
            </p:cNvSpPr>
            <p:nvPr/>
          </p:nvSpPr>
          <p:spPr bwMode="auto">
            <a:xfrm>
              <a:off x="2064" y="1056"/>
              <a:ext cx="1602" cy="36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sz="3200">
                  <a:latin typeface="Times New Roman" pitchFamily="18" charset="0"/>
                  <a:ea typeface="標楷體" pitchFamily="65" charset="-120"/>
                </a:rPr>
                <a:t>以硬 </a:t>
              </a:r>
              <a:r>
                <a:rPr lang="en-US" altLang="zh-TW" sz="3200">
                  <a:latin typeface="Times New Roman" pitchFamily="18" charset="0"/>
                  <a:ea typeface="標楷體" pitchFamily="65" charset="-120"/>
                </a:rPr>
                <a:t>S</a:t>
              </a:r>
              <a:r>
                <a:rPr lang="zh-TW" altLang="en-US" sz="3200">
                  <a:latin typeface="Times New Roman" pitchFamily="18" charset="0"/>
                  <a:ea typeface="標楷體" pitchFamily="65" charset="-120"/>
                </a:rPr>
                <a:t>為核心</a:t>
              </a:r>
            </a:p>
          </p:txBody>
        </p:sp>
        <p:sp>
          <p:nvSpPr>
            <p:cNvPr id="365601" name="Text Box 13"/>
            <p:cNvSpPr txBox="1">
              <a:spLocks noChangeArrowheads="1"/>
            </p:cNvSpPr>
            <p:nvPr/>
          </p:nvSpPr>
          <p:spPr bwMode="auto">
            <a:xfrm>
              <a:off x="2016" y="1488"/>
              <a:ext cx="5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改善</a:t>
              </a:r>
            </a:p>
          </p:txBody>
        </p:sp>
        <p:sp>
          <p:nvSpPr>
            <p:cNvPr id="365602" name="Text Box 14"/>
            <p:cNvSpPr txBox="1">
              <a:spLocks noChangeArrowheads="1"/>
            </p:cNvSpPr>
            <p:nvPr/>
          </p:nvSpPr>
          <p:spPr bwMode="auto">
            <a:xfrm>
              <a:off x="3360" y="1488"/>
              <a:ext cx="500" cy="28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sz="2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再造</a:t>
              </a:r>
            </a:p>
          </p:txBody>
        </p:sp>
      </p:grpSp>
      <p:sp>
        <p:nvSpPr>
          <p:cNvPr id="1094671" name="Text Box 15"/>
          <p:cNvSpPr txBox="1">
            <a:spLocks noChangeArrowheads="1"/>
          </p:cNvSpPr>
          <p:nvPr/>
        </p:nvSpPr>
        <p:spPr bwMode="auto">
          <a:xfrm>
            <a:off x="5029200" y="3352800"/>
            <a:ext cx="1403350" cy="45720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經營再造</a:t>
            </a:r>
          </a:p>
        </p:txBody>
      </p:sp>
      <p:sp>
        <p:nvSpPr>
          <p:cNvPr id="1094672" name="Text Box 16"/>
          <p:cNvSpPr txBox="1">
            <a:spLocks noChangeArrowheads="1"/>
          </p:cNvSpPr>
          <p:nvPr/>
        </p:nvSpPr>
        <p:spPr bwMode="auto">
          <a:xfrm>
            <a:off x="2895600" y="5029200"/>
            <a:ext cx="1403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品質管理</a:t>
            </a:r>
          </a:p>
        </p:txBody>
      </p:sp>
      <p:sp>
        <p:nvSpPr>
          <p:cNvPr id="1094673" name="Text Box 17"/>
          <p:cNvSpPr txBox="1">
            <a:spLocks noChangeArrowheads="1"/>
          </p:cNvSpPr>
          <p:nvPr/>
        </p:nvSpPr>
        <p:spPr bwMode="auto">
          <a:xfrm>
            <a:off x="5029200" y="5029200"/>
            <a:ext cx="1403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流程再造</a:t>
            </a:r>
          </a:p>
        </p:txBody>
      </p:sp>
      <p:sp>
        <p:nvSpPr>
          <p:cNvPr id="1094674" name="Text Box 18"/>
          <p:cNvSpPr txBox="1">
            <a:spLocks noChangeArrowheads="1"/>
          </p:cNvSpPr>
          <p:nvPr/>
        </p:nvSpPr>
        <p:spPr bwMode="auto">
          <a:xfrm>
            <a:off x="2895600" y="3352800"/>
            <a:ext cx="1403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組織學習</a:t>
            </a:r>
          </a:p>
        </p:txBody>
      </p:sp>
      <p:sp>
        <p:nvSpPr>
          <p:cNvPr id="365579" name="Text Box 19"/>
          <p:cNvSpPr txBox="1">
            <a:spLocks noChangeArrowheads="1"/>
          </p:cNvSpPr>
          <p:nvPr/>
        </p:nvSpPr>
        <p:spPr bwMode="auto">
          <a:xfrm>
            <a:off x="3429000" y="4114800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endParaRPr lang="zh-TW" altLang="zh-TW" sz="24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810000" y="3657600"/>
            <a:ext cx="1295400" cy="930275"/>
            <a:chOff x="2400" y="2496"/>
            <a:chExt cx="816" cy="586"/>
          </a:xfrm>
        </p:grpSpPr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2448" y="2496"/>
              <a:ext cx="768" cy="576"/>
              <a:chOff x="2448" y="2400"/>
              <a:chExt cx="672" cy="576"/>
            </a:xfrm>
          </p:grpSpPr>
          <p:sp>
            <p:nvSpPr>
              <p:cNvPr id="365598" name="AutoShape 22"/>
              <p:cNvSpPr>
                <a:spLocks noChangeArrowheads="1"/>
              </p:cNvSpPr>
              <p:nvPr/>
            </p:nvSpPr>
            <p:spPr bwMode="auto">
              <a:xfrm rot="10800000">
                <a:off x="2448" y="2400"/>
                <a:ext cx="672" cy="288"/>
              </a:xfrm>
              <a:prstGeom prst="leftArrow">
                <a:avLst>
                  <a:gd name="adj1" fmla="val 54167"/>
                  <a:gd name="adj2" fmla="val 73889"/>
                </a:avLst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5599" name="Rectangle 23"/>
              <p:cNvSpPr>
                <a:spLocks noChangeArrowheads="1"/>
              </p:cNvSpPr>
              <p:nvPr/>
            </p:nvSpPr>
            <p:spPr bwMode="auto">
              <a:xfrm>
                <a:off x="2448" y="2496"/>
                <a:ext cx="144" cy="48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65595" name="Text Box 24"/>
            <p:cNvSpPr txBox="1">
              <a:spLocks noChangeArrowheads="1"/>
            </p:cNvSpPr>
            <p:nvPr/>
          </p:nvSpPr>
          <p:spPr bwMode="auto">
            <a:xfrm>
              <a:off x="2400" y="2832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65596" name="Rectangle 25"/>
            <p:cNvSpPr>
              <a:spLocks noChangeArrowheads="1"/>
            </p:cNvSpPr>
            <p:nvPr/>
          </p:nvSpPr>
          <p:spPr bwMode="auto">
            <a:xfrm>
              <a:off x="2400" y="2544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  <p:sp>
          <p:nvSpPr>
            <p:cNvPr id="365597" name="Rectangle 26"/>
            <p:cNvSpPr>
              <a:spLocks noChangeArrowheads="1"/>
            </p:cNvSpPr>
            <p:nvPr/>
          </p:nvSpPr>
          <p:spPr bwMode="auto">
            <a:xfrm>
              <a:off x="2880" y="2544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4267200" y="3886200"/>
            <a:ext cx="1143000" cy="1082675"/>
            <a:chOff x="2688" y="2544"/>
            <a:chExt cx="720" cy="682"/>
          </a:xfrm>
        </p:grpSpPr>
        <p:grpSp>
          <p:nvGrpSpPr>
            <p:cNvPr id="8" name="Group 28"/>
            <p:cNvGrpSpPr>
              <a:grpSpLocks/>
            </p:cNvGrpSpPr>
            <p:nvPr/>
          </p:nvGrpSpPr>
          <p:grpSpPr bwMode="auto">
            <a:xfrm>
              <a:off x="2736" y="2544"/>
              <a:ext cx="672" cy="682"/>
              <a:chOff x="2736" y="2544"/>
              <a:chExt cx="672" cy="682"/>
            </a:xfrm>
          </p:grpSpPr>
          <p:sp>
            <p:nvSpPr>
              <p:cNvPr id="365591" name="AutoShape 29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672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14979 h 21600"/>
                  <a:gd name="T20" fmla="*/ 18225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5429" y="0"/>
                    </a:moveTo>
                    <a:lnTo>
                      <a:pt x="9257" y="8305"/>
                    </a:lnTo>
                    <a:lnTo>
                      <a:pt x="12632" y="8305"/>
                    </a:lnTo>
                    <a:lnTo>
                      <a:pt x="12632" y="14971"/>
                    </a:lnTo>
                    <a:lnTo>
                      <a:pt x="0" y="14971"/>
                    </a:lnTo>
                    <a:lnTo>
                      <a:pt x="0" y="21600"/>
                    </a:lnTo>
                    <a:lnTo>
                      <a:pt x="18225" y="21600"/>
                    </a:lnTo>
                    <a:lnTo>
                      <a:pt x="18225" y="8305"/>
                    </a:lnTo>
                    <a:lnTo>
                      <a:pt x="21600" y="8305"/>
                    </a:lnTo>
                    <a:close/>
                  </a:path>
                </a:pathLst>
              </a:custGeom>
              <a:solidFill>
                <a:srgbClr val="CCE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5592" name="Rectangle 30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 b="1">
                    <a:solidFill>
                      <a:srgbClr val="008000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</a:t>
                </a:r>
              </a:p>
            </p:txBody>
          </p:sp>
          <p:sp>
            <p:nvSpPr>
              <p:cNvPr id="365593" name="Rectangle 31"/>
              <p:cNvSpPr>
                <a:spLocks noChangeArrowheads="1"/>
              </p:cNvSpPr>
              <p:nvPr/>
            </p:nvSpPr>
            <p:spPr bwMode="auto">
              <a:xfrm>
                <a:off x="3072" y="2640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 b="1">
                    <a:solidFill>
                      <a:srgbClr val="008000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</a:t>
                </a:r>
              </a:p>
            </p:txBody>
          </p:sp>
        </p:grpSp>
        <p:sp>
          <p:nvSpPr>
            <p:cNvPr id="365590" name="Text Box 32"/>
            <p:cNvSpPr txBox="1">
              <a:spLocks noChangeArrowheads="1"/>
            </p:cNvSpPr>
            <p:nvPr/>
          </p:nvSpPr>
          <p:spPr bwMode="auto">
            <a:xfrm>
              <a:off x="2688" y="2976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7069138" y="3581400"/>
            <a:ext cx="1809750" cy="990600"/>
            <a:chOff x="4357" y="2304"/>
            <a:chExt cx="1140" cy="624"/>
          </a:xfrm>
        </p:grpSpPr>
        <p:sp>
          <p:nvSpPr>
            <p:cNvPr id="365587" name="AutoShape 34"/>
            <p:cNvSpPr>
              <a:spLocks noChangeArrowheads="1"/>
            </p:cNvSpPr>
            <p:nvPr/>
          </p:nvSpPr>
          <p:spPr bwMode="auto">
            <a:xfrm>
              <a:off x="4416" y="2304"/>
              <a:ext cx="1008" cy="624"/>
            </a:xfrm>
            <a:prstGeom prst="wedgeRoundRectCallout">
              <a:avLst>
                <a:gd name="adj1" fmla="val -176685"/>
                <a:gd name="adj2" fmla="val 83815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65588" name="Text Box 35"/>
            <p:cNvSpPr txBox="1">
              <a:spLocks noChangeArrowheads="1"/>
            </p:cNvSpPr>
            <p:nvPr/>
          </p:nvSpPr>
          <p:spPr bwMode="auto">
            <a:xfrm>
              <a:off x="4357" y="2383"/>
              <a:ext cx="1140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急迫危機再造路線</a:t>
              </a:r>
            </a:p>
            <a:p>
              <a:pPr algn="ctr"/>
              <a:r>
                <a:rPr lang="en-US" altLang="zh-TW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成熟轉衰退時</a:t>
              </a:r>
              <a:r>
                <a:rPr lang="en-US" altLang="zh-TW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</p:grp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820738" y="1676400"/>
            <a:ext cx="1846262" cy="1066800"/>
            <a:chOff x="517" y="1152"/>
            <a:chExt cx="1163" cy="672"/>
          </a:xfrm>
        </p:grpSpPr>
        <p:sp>
          <p:nvSpPr>
            <p:cNvPr id="365585" name="AutoShape 37"/>
            <p:cNvSpPr>
              <a:spLocks noChangeArrowheads="1"/>
            </p:cNvSpPr>
            <p:nvPr/>
          </p:nvSpPr>
          <p:spPr bwMode="auto">
            <a:xfrm>
              <a:off x="576" y="1152"/>
              <a:ext cx="1104" cy="672"/>
            </a:xfrm>
            <a:prstGeom prst="wedgeRoundRectCallout">
              <a:avLst>
                <a:gd name="adj1" fmla="val 118931"/>
                <a:gd name="adj2" fmla="val 177829"/>
                <a:gd name="adj3" fmla="val 16667"/>
              </a:avLst>
            </a:prstGeom>
            <a:solidFill>
              <a:srgbClr val="00C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65586" name="Text Box 38"/>
            <p:cNvSpPr txBox="1">
              <a:spLocks noChangeArrowheads="1"/>
            </p:cNvSpPr>
            <p:nvPr/>
          </p:nvSpPr>
          <p:spPr bwMode="auto">
            <a:xfrm>
              <a:off x="517" y="1279"/>
              <a:ext cx="1140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緩和危機再造路線</a:t>
              </a:r>
            </a:p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成長轉成熟時</a:t>
              </a:r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</p:grpSp>
      <p:pic>
        <p:nvPicPr>
          <p:cNvPr id="365584" name="Picture 39" descr="j030344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101013" y="5589588"/>
            <a:ext cx="796925" cy="8112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94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94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94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94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94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94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94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94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4671" grpId="0" animBg="1" autoUpdateAnimBg="0"/>
      <p:bldP spid="1094672" grpId="0" autoUpdateAnimBg="0"/>
      <p:bldP spid="1094673" grpId="0" autoUpdateAnimBg="0"/>
      <p:bldP spid="10946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82B83-4FE0-493E-BA9A-9E55A8FE023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經營策略就是再造：再造的三大構面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7325" y="3057525"/>
            <a:ext cx="8956675" cy="609600"/>
            <a:chOff x="118" y="1926"/>
            <a:chExt cx="5642" cy="384"/>
          </a:xfrm>
        </p:grpSpPr>
        <p:sp>
          <p:nvSpPr>
            <p:cNvPr id="366635" name="Text Box 4"/>
            <p:cNvSpPr txBox="1">
              <a:spLocks noChangeArrowheads="1"/>
            </p:cNvSpPr>
            <p:nvPr/>
          </p:nvSpPr>
          <p:spPr bwMode="auto">
            <a:xfrm>
              <a:off x="4956" y="2016"/>
              <a:ext cx="804" cy="269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管理</a:t>
              </a:r>
              <a:r>
                <a:rPr lang="zh-TW" altLang="en-US" sz="20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再</a:t>
              </a: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造</a:t>
              </a:r>
            </a:p>
          </p:txBody>
        </p:sp>
        <p:sp>
          <p:nvSpPr>
            <p:cNvPr id="366636" name="Text Box 5"/>
            <p:cNvSpPr txBox="1">
              <a:spLocks noChangeArrowheads="1"/>
            </p:cNvSpPr>
            <p:nvPr/>
          </p:nvSpPr>
          <p:spPr bwMode="auto">
            <a:xfrm>
              <a:off x="118" y="1974"/>
              <a:ext cx="996" cy="269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管理方法面</a:t>
              </a:r>
            </a:p>
          </p:txBody>
        </p:sp>
        <p:sp>
          <p:nvSpPr>
            <p:cNvPr id="366637" name="Rectangle 6"/>
            <p:cNvSpPr>
              <a:spLocks noChangeArrowheads="1"/>
            </p:cNvSpPr>
            <p:nvPr/>
          </p:nvSpPr>
          <p:spPr bwMode="auto">
            <a:xfrm>
              <a:off x="1126" y="1926"/>
              <a:ext cx="1104" cy="3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經營策略</a:t>
              </a:r>
            </a:p>
          </p:txBody>
        </p:sp>
        <p:sp>
          <p:nvSpPr>
            <p:cNvPr id="366638" name="Rectangle 7"/>
            <p:cNvSpPr>
              <a:spLocks noChangeArrowheads="1"/>
            </p:cNvSpPr>
            <p:nvPr/>
          </p:nvSpPr>
          <p:spPr bwMode="auto">
            <a:xfrm>
              <a:off x="3862" y="1926"/>
              <a:ext cx="1104" cy="3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2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資源運用方法</a:t>
              </a:r>
            </a:p>
          </p:txBody>
        </p:sp>
        <p:sp>
          <p:nvSpPr>
            <p:cNvPr id="366639" name="Rectangle 8"/>
            <p:cNvSpPr>
              <a:spLocks noChangeArrowheads="1"/>
            </p:cNvSpPr>
            <p:nvPr/>
          </p:nvSpPr>
          <p:spPr bwMode="auto">
            <a:xfrm>
              <a:off x="2518" y="1926"/>
              <a:ext cx="1104" cy="3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2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營運管理方法</a:t>
              </a:r>
            </a:p>
          </p:txBody>
        </p:sp>
        <p:sp>
          <p:nvSpPr>
            <p:cNvPr id="366640" name="Line 9"/>
            <p:cNvSpPr>
              <a:spLocks noChangeShapeType="1"/>
            </p:cNvSpPr>
            <p:nvPr/>
          </p:nvSpPr>
          <p:spPr bwMode="auto">
            <a:xfrm>
              <a:off x="2230" y="211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6641" name="Line 10"/>
            <p:cNvSpPr>
              <a:spLocks noChangeShapeType="1"/>
            </p:cNvSpPr>
            <p:nvPr/>
          </p:nvSpPr>
          <p:spPr bwMode="auto">
            <a:xfrm>
              <a:off x="3622" y="211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914525" y="5562600"/>
            <a:ext cx="5721350" cy="450850"/>
            <a:chOff x="1206" y="3504"/>
            <a:chExt cx="3604" cy="284"/>
          </a:xfrm>
        </p:grpSpPr>
        <p:sp>
          <p:nvSpPr>
            <p:cNvPr id="366632" name="Text Box 12"/>
            <p:cNvSpPr txBox="1">
              <a:spLocks noChangeArrowheads="1"/>
            </p:cNvSpPr>
            <p:nvPr/>
          </p:nvSpPr>
          <p:spPr bwMode="auto">
            <a:xfrm>
              <a:off x="1206" y="3519"/>
              <a:ext cx="8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經營典範</a:t>
              </a:r>
            </a:p>
          </p:txBody>
        </p:sp>
        <p:sp>
          <p:nvSpPr>
            <p:cNvPr id="366633" name="Text Box 13"/>
            <p:cNvSpPr txBox="1">
              <a:spLocks noChangeArrowheads="1"/>
            </p:cNvSpPr>
            <p:nvPr/>
          </p:nvSpPr>
          <p:spPr bwMode="auto">
            <a:xfrm>
              <a:off x="2598" y="3504"/>
              <a:ext cx="8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管理典範</a:t>
              </a:r>
            </a:p>
          </p:txBody>
        </p:sp>
        <p:sp>
          <p:nvSpPr>
            <p:cNvPr id="366634" name="Text Box 14"/>
            <p:cNvSpPr txBox="1">
              <a:spLocks noChangeArrowheads="1"/>
            </p:cNvSpPr>
            <p:nvPr/>
          </p:nvSpPr>
          <p:spPr bwMode="auto">
            <a:xfrm>
              <a:off x="3990" y="3504"/>
              <a:ext cx="8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科技典範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87325" y="1447800"/>
            <a:ext cx="8956675" cy="1609725"/>
            <a:chOff x="118" y="912"/>
            <a:chExt cx="5642" cy="1014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118" y="912"/>
              <a:ext cx="5642" cy="390"/>
              <a:chOff x="118" y="912"/>
              <a:chExt cx="5642" cy="390"/>
            </a:xfrm>
          </p:grpSpPr>
          <p:sp>
            <p:nvSpPr>
              <p:cNvPr id="366625" name="Text Box 17"/>
              <p:cNvSpPr txBox="1">
                <a:spLocks noChangeArrowheads="1"/>
              </p:cNvSpPr>
              <p:nvPr/>
            </p:nvSpPr>
            <p:spPr bwMode="auto">
              <a:xfrm>
                <a:off x="118" y="966"/>
                <a:ext cx="996" cy="26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實體結構面</a:t>
                </a:r>
              </a:p>
            </p:txBody>
          </p:sp>
          <p:sp>
            <p:nvSpPr>
              <p:cNvPr id="366626" name="Rectangle 18"/>
              <p:cNvSpPr>
                <a:spLocks noChangeArrowheads="1"/>
              </p:cNvSpPr>
              <p:nvPr/>
            </p:nvSpPr>
            <p:spPr bwMode="auto">
              <a:xfrm>
                <a:off x="1126" y="918"/>
                <a:ext cx="110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組織結構</a:t>
                </a:r>
              </a:p>
            </p:txBody>
          </p:sp>
          <p:sp>
            <p:nvSpPr>
              <p:cNvPr id="366627" name="Rectangle 19"/>
              <p:cNvSpPr>
                <a:spLocks noChangeArrowheads="1"/>
              </p:cNvSpPr>
              <p:nvPr/>
            </p:nvSpPr>
            <p:spPr bwMode="auto">
              <a:xfrm>
                <a:off x="3862" y="918"/>
                <a:ext cx="105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設施結構</a:t>
                </a:r>
              </a:p>
            </p:txBody>
          </p:sp>
          <p:sp>
            <p:nvSpPr>
              <p:cNvPr id="366628" name="Rectangle 20"/>
              <p:cNvSpPr>
                <a:spLocks noChangeArrowheads="1"/>
              </p:cNvSpPr>
              <p:nvPr/>
            </p:nvSpPr>
            <p:spPr bwMode="auto">
              <a:xfrm>
                <a:off x="2518" y="918"/>
                <a:ext cx="105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流程結構</a:t>
                </a:r>
              </a:p>
            </p:txBody>
          </p:sp>
          <p:sp>
            <p:nvSpPr>
              <p:cNvPr id="366629" name="Text Box 21"/>
              <p:cNvSpPr txBox="1">
                <a:spLocks noChangeArrowheads="1"/>
              </p:cNvSpPr>
              <p:nvPr/>
            </p:nvSpPr>
            <p:spPr bwMode="auto">
              <a:xfrm>
                <a:off x="4956" y="912"/>
                <a:ext cx="804" cy="26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實體</a:t>
                </a:r>
                <a:r>
                  <a:rPr lang="zh-TW" altLang="en-US" sz="2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再</a:t>
                </a:r>
                <a:r>
                  <a:rPr lang="zh-TW" altLang="en-US" sz="22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造</a:t>
                </a:r>
              </a:p>
            </p:txBody>
          </p:sp>
          <p:sp>
            <p:nvSpPr>
              <p:cNvPr id="366630" name="Line 22"/>
              <p:cNvSpPr>
                <a:spLocks noChangeShapeType="1"/>
              </p:cNvSpPr>
              <p:nvPr/>
            </p:nvSpPr>
            <p:spPr bwMode="auto">
              <a:xfrm>
                <a:off x="2230" y="111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6631" name="Line 23"/>
              <p:cNvSpPr>
                <a:spLocks noChangeShapeType="1"/>
              </p:cNvSpPr>
              <p:nvPr/>
            </p:nvSpPr>
            <p:spPr bwMode="auto">
              <a:xfrm>
                <a:off x="3574" y="111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66620" name="Line 24"/>
            <p:cNvSpPr>
              <a:spLocks noChangeShapeType="1"/>
            </p:cNvSpPr>
            <p:nvPr/>
          </p:nvSpPr>
          <p:spPr bwMode="auto">
            <a:xfrm>
              <a:off x="1606" y="130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6621" name="Line 25"/>
            <p:cNvSpPr>
              <a:spLocks noChangeShapeType="1"/>
            </p:cNvSpPr>
            <p:nvPr/>
          </p:nvSpPr>
          <p:spPr bwMode="auto">
            <a:xfrm>
              <a:off x="3046" y="130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6622" name="Line 26"/>
            <p:cNvSpPr>
              <a:spLocks noChangeShapeType="1"/>
            </p:cNvSpPr>
            <p:nvPr/>
          </p:nvSpPr>
          <p:spPr bwMode="auto">
            <a:xfrm>
              <a:off x="4438" y="130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6623" name="Line 27"/>
            <p:cNvSpPr>
              <a:spLocks noChangeShapeType="1"/>
            </p:cNvSpPr>
            <p:nvPr/>
          </p:nvSpPr>
          <p:spPr bwMode="auto">
            <a:xfrm flipV="1">
              <a:off x="3606" y="129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6624" name="Line 28"/>
            <p:cNvSpPr>
              <a:spLocks noChangeShapeType="1"/>
            </p:cNvSpPr>
            <p:nvPr/>
          </p:nvSpPr>
          <p:spPr bwMode="auto">
            <a:xfrm>
              <a:off x="2214" y="1296"/>
              <a:ext cx="28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187325" y="3657600"/>
            <a:ext cx="8956675" cy="1676400"/>
            <a:chOff x="118" y="2304"/>
            <a:chExt cx="5642" cy="1056"/>
          </a:xfrm>
        </p:grpSpPr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118" y="2976"/>
              <a:ext cx="5642" cy="384"/>
              <a:chOff x="118" y="2982"/>
              <a:chExt cx="5642" cy="384"/>
            </a:xfrm>
          </p:grpSpPr>
          <p:sp>
            <p:nvSpPr>
              <p:cNvPr id="366612" name="Text Box 31"/>
              <p:cNvSpPr txBox="1">
                <a:spLocks noChangeArrowheads="1"/>
              </p:cNvSpPr>
              <p:nvPr/>
            </p:nvSpPr>
            <p:spPr bwMode="auto">
              <a:xfrm>
                <a:off x="118" y="3030"/>
                <a:ext cx="996" cy="26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>
                    <a:latin typeface="Times New Roman" pitchFamily="18" charset="0"/>
                    <a:ea typeface="標楷體" pitchFamily="65" charset="-120"/>
                  </a:rPr>
                  <a:t>價值信念面</a:t>
                </a:r>
              </a:p>
            </p:txBody>
          </p:sp>
          <p:sp>
            <p:nvSpPr>
              <p:cNvPr id="366613" name="Rectangle 32"/>
              <p:cNvSpPr>
                <a:spLocks noChangeArrowheads="1"/>
              </p:cNvSpPr>
              <p:nvPr/>
            </p:nvSpPr>
            <p:spPr bwMode="auto">
              <a:xfrm>
                <a:off x="1126" y="2982"/>
                <a:ext cx="1104" cy="38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組織文化</a:t>
                </a:r>
              </a:p>
            </p:txBody>
          </p:sp>
          <p:sp>
            <p:nvSpPr>
              <p:cNvPr id="366614" name="Rectangle 33"/>
              <p:cNvSpPr>
                <a:spLocks noChangeArrowheads="1"/>
              </p:cNvSpPr>
              <p:nvPr/>
            </p:nvSpPr>
            <p:spPr bwMode="auto">
              <a:xfrm>
                <a:off x="3862" y="2982"/>
                <a:ext cx="1056" cy="38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科技知識</a:t>
                </a:r>
              </a:p>
            </p:txBody>
          </p:sp>
          <p:sp>
            <p:nvSpPr>
              <p:cNvPr id="366615" name="Rectangle 34"/>
              <p:cNvSpPr>
                <a:spLocks noChangeArrowheads="1"/>
              </p:cNvSpPr>
              <p:nvPr/>
            </p:nvSpPr>
            <p:spPr bwMode="auto">
              <a:xfrm>
                <a:off x="2518" y="2982"/>
                <a:ext cx="1056" cy="38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管理信念</a:t>
                </a:r>
              </a:p>
            </p:txBody>
          </p:sp>
          <p:sp>
            <p:nvSpPr>
              <p:cNvPr id="366616" name="Text Box 35"/>
              <p:cNvSpPr txBox="1">
                <a:spLocks noChangeArrowheads="1"/>
              </p:cNvSpPr>
              <p:nvPr/>
            </p:nvSpPr>
            <p:spPr bwMode="auto">
              <a:xfrm>
                <a:off x="4956" y="3024"/>
                <a:ext cx="804" cy="26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>
                    <a:latin typeface="Times New Roman" pitchFamily="18" charset="0"/>
                    <a:ea typeface="標楷體" pitchFamily="65" charset="-120"/>
                  </a:rPr>
                  <a:t>思想</a:t>
                </a:r>
                <a:r>
                  <a:rPr lang="zh-TW" altLang="en-US" sz="2000">
                    <a:latin typeface="Times New Roman" pitchFamily="18" charset="0"/>
                    <a:ea typeface="標楷體" pitchFamily="65" charset="-120"/>
                  </a:rPr>
                  <a:t>再</a:t>
                </a:r>
                <a:r>
                  <a:rPr lang="zh-TW" altLang="en-US" sz="2200">
                    <a:latin typeface="Times New Roman" pitchFamily="18" charset="0"/>
                    <a:ea typeface="標楷體" pitchFamily="65" charset="-120"/>
                  </a:rPr>
                  <a:t>造</a:t>
                </a:r>
              </a:p>
            </p:txBody>
          </p:sp>
          <p:sp>
            <p:nvSpPr>
              <p:cNvPr id="366617" name="Line 36"/>
              <p:cNvSpPr>
                <a:spLocks noChangeShapeType="1"/>
              </p:cNvSpPr>
              <p:nvPr/>
            </p:nvSpPr>
            <p:spPr bwMode="auto">
              <a:xfrm>
                <a:off x="2230" y="317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6618" name="Line 37"/>
              <p:cNvSpPr>
                <a:spLocks noChangeShapeType="1"/>
              </p:cNvSpPr>
              <p:nvPr/>
            </p:nvSpPr>
            <p:spPr bwMode="auto">
              <a:xfrm>
                <a:off x="3574" y="317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66607" name="Line 38"/>
            <p:cNvSpPr>
              <a:spLocks noChangeShapeType="1"/>
            </p:cNvSpPr>
            <p:nvPr/>
          </p:nvSpPr>
          <p:spPr bwMode="auto">
            <a:xfrm>
              <a:off x="1606" y="231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6608" name="Line 39"/>
            <p:cNvSpPr>
              <a:spLocks noChangeShapeType="1"/>
            </p:cNvSpPr>
            <p:nvPr/>
          </p:nvSpPr>
          <p:spPr bwMode="auto">
            <a:xfrm>
              <a:off x="3046" y="231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6609" name="Line 40"/>
            <p:cNvSpPr>
              <a:spLocks noChangeShapeType="1"/>
            </p:cNvSpPr>
            <p:nvPr/>
          </p:nvSpPr>
          <p:spPr bwMode="auto">
            <a:xfrm>
              <a:off x="4438" y="231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6610" name="Line 41"/>
            <p:cNvSpPr>
              <a:spLocks noChangeShapeType="1"/>
            </p:cNvSpPr>
            <p:nvPr/>
          </p:nvSpPr>
          <p:spPr bwMode="auto">
            <a:xfrm>
              <a:off x="3648" y="2304"/>
              <a:ext cx="2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6611" name="Line 42"/>
            <p:cNvSpPr>
              <a:spLocks noChangeShapeType="1"/>
            </p:cNvSpPr>
            <p:nvPr/>
          </p:nvSpPr>
          <p:spPr bwMode="auto">
            <a:xfrm flipH="1">
              <a:off x="2214" y="2304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0" y="990600"/>
            <a:ext cx="9144000" cy="2438400"/>
            <a:chOff x="0" y="624"/>
            <a:chExt cx="5760" cy="1536"/>
          </a:xfrm>
        </p:grpSpPr>
        <p:sp>
          <p:nvSpPr>
            <p:cNvPr id="366604" name="Rectangle 44"/>
            <p:cNvSpPr>
              <a:spLocks noChangeArrowheads="1"/>
            </p:cNvSpPr>
            <p:nvPr/>
          </p:nvSpPr>
          <p:spPr bwMode="auto">
            <a:xfrm>
              <a:off x="0" y="816"/>
              <a:ext cx="5760" cy="1344"/>
            </a:xfrm>
            <a:prstGeom prst="rect">
              <a:avLst/>
            </a:prstGeom>
            <a:noFill/>
            <a:ln w="76200">
              <a:solidFill>
                <a:srgbClr val="FF66FF"/>
              </a:solidFill>
              <a:prstDash val="sysDot"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zh-TW" altLang="zh-TW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66605" name="Text Box 45"/>
            <p:cNvSpPr txBox="1">
              <a:spLocks noChangeArrowheads="1"/>
            </p:cNvSpPr>
            <p:nvPr/>
          </p:nvSpPr>
          <p:spPr bwMode="auto">
            <a:xfrm>
              <a:off x="2000" y="624"/>
              <a:ext cx="2036" cy="250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再造的第二層次：流程再造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0" y="3048000"/>
            <a:ext cx="9144000" cy="2590800"/>
            <a:chOff x="0" y="2208"/>
            <a:chExt cx="5760" cy="1344"/>
          </a:xfrm>
        </p:grpSpPr>
        <p:sp>
          <p:nvSpPr>
            <p:cNvPr id="366602" name="Rectangle 47"/>
            <p:cNvSpPr>
              <a:spLocks noChangeArrowheads="1"/>
            </p:cNvSpPr>
            <p:nvPr/>
          </p:nvSpPr>
          <p:spPr bwMode="auto">
            <a:xfrm>
              <a:off x="0" y="2208"/>
              <a:ext cx="5760" cy="1344"/>
            </a:xfrm>
            <a:prstGeom prst="rect">
              <a:avLst/>
            </a:prstGeom>
            <a:noFill/>
            <a:ln w="76200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66603" name="Text Box 48"/>
            <p:cNvSpPr txBox="1">
              <a:spLocks noChangeArrowheads="1"/>
            </p:cNvSpPr>
            <p:nvPr/>
          </p:nvSpPr>
          <p:spPr bwMode="auto">
            <a:xfrm>
              <a:off x="2048" y="2256"/>
              <a:ext cx="2036" cy="20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再造的第一層次：經營再造</a:t>
              </a: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08A17-1CDB-4EC8-82FA-6AFF8809DEE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829442" name="Text Box 2"/>
          <p:cNvSpPr txBox="1">
            <a:spLocks noChangeArrowheads="1"/>
          </p:cNvSpPr>
          <p:nvPr/>
        </p:nvSpPr>
        <p:spPr bwMode="auto">
          <a:xfrm>
            <a:off x="304800" y="4953000"/>
            <a:ext cx="8610600" cy="11906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慈善據點策略主要係植基於</a:t>
            </a: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「營運能力說」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的應用，亦即藉由累積的核心資源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商譽、人力、通路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及有效的價值活動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產銷系統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，創造社會需要的附加服務價值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社會責任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，以達成營運目標的雪球擴展。此外，由其成功關鍵因素來看，天時、地利、人和的搭配正是所有策略能否成功的不二法門。</a:t>
            </a:r>
          </a:p>
        </p:txBody>
      </p:sp>
      <p:pic>
        <p:nvPicPr>
          <p:cNvPr id="36762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6873875" cy="38560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829444" name="Text Box 4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>
                <a:solidFill>
                  <a:srgbClr val="FFFF00"/>
                </a:solidFill>
              </a:rPr>
              <a:t>造第一層次：經營</a:t>
            </a: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>
                <a:solidFill>
                  <a:srgbClr val="FFFF00"/>
                </a:solidFill>
              </a:rPr>
              <a:t>造</a:t>
            </a:r>
            <a:endParaRPr lang="zh-TW" altLang="en-US" sz="2800" smtClean="0"/>
          </a:p>
        </p:txBody>
      </p:sp>
      <p:pic>
        <p:nvPicPr>
          <p:cNvPr id="367622" name="Picture 134" descr="j032375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451725" y="188913"/>
            <a:ext cx="762000" cy="819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08A17-1CDB-4EC8-82FA-6AFF8809DEEE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29442" name="Text Box 2"/>
          <p:cNvSpPr txBox="1">
            <a:spLocks noChangeArrowheads="1"/>
          </p:cNvSpPr>
          <p:nvPr/>
        </p:nvSpPr>
        <p:spPr bwMode="auto">
          <a:xfrm>
            <a:off x="304800" y="5157192"/>
            <a:ext cx="8610600" cy="11906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dirty="0" smtClean="0">
                <a:solidFill>
                  <a:srgbClr val="FFFFFF"/>
                </a:solidFill>
                <a:latin typeface="Times New Roman" pitchFamily="18" charset="0"/>
              </a:rPr>
              <a:t>當時的慈善</a:t>
            </a:r>
            <a:r>
              <a:rPr lang="zh-TW" altLang="en-US" dirty="0">
                <a:solidFill>
                  <a:srgbClr val="FFFFFF"/>
                </a:solidFill>
                <a:latin typeface="Times New Roman" pitchFamily="18" charset="0"/>
              </a:rPr>
              <a:t>據點策略主要係植基於</a:t>
            </a:r>
            <a:r>
              <a:rPr lang="zh-TW" altLang="en-US" b="1" dirty="0">
                <a:solidFill>
                  <a:srgbClr val="00FFCC"/>
                </a:solidFill>
                <a:latin typeface="Times New Roman" pitchFamily="18" charset="0"/>
              </a:rPr>
              <a:t>「營運能力說」</a:t>
            </a:r>
            <a:r>
              <a:rPr lang="zh-TW" altLang="en-US" dirty="0">
                <a:solidFill>
                  <a:srgbClr val="FFFFFF"/>
                </a:solidFill>
                <a:latin typeface="Times New Roman" pitchFamily="18" charset="0"/>
              </a:rPr>
              <a:t>的應用，亦即藉由累積的核心資源</a:t>
            </a:r>
            <a:r>
              <a:rPr lang="en-US" altLang="zh-TW" dirty="0">
                <a:solidFill>
                  <a:srgbClr val="FFFFFF"/>
                </a:solidFill>
                <a:latin typeface="Times New Roman" pitchFamily="18" charset="0"/>
              </a:rPr>
              <a:t>(</a:t>
            </a:r>
            <a:r>
              <a:rPr lang="zh-TW" altLang="en-US" dirty="0">
                <a:solidFill>
                  <a:srgbClr val="FFFFFF"/>
                </a:solidFill>
                <a:latin typeface="Times New Roman" pitchFamily="18" charset="0"/>
              </a:rPr>
              <a:t>商譽、人力、通路</a:t>
            </a:r>
            <a:r>
              <a:rPr lang="en-US" altLang="zh-TW" dirty="0">
                <a:solidFill>
                  <a:srgbClr val="FFFFFF"/>
                </a:solidFill>
                <a:latin typeface="Times New Roman" pitchFamily="18" charset="0"/>
              </a:rPr>
              <a:t>)</a:t>
            </a:r>
            <a:r>
              <a:rPr lang="zh-TW" altLang="en-US" dirty="0">
                <a:solidFill>
                  <a:srgbClr val="FFFFFF"/>
                </a:solidFill>
                <a:latin typeface="Times New Roman" pitchFamily="18" charset="0"/>
              </a:rPr>
              <a:t>及有效的價值活動</a:t>
            </a:r>
            <a:r>
              <a:rPr lang="en-US" altLang="zh-TW" dirty="0">
                <a:solidFill>
                  <a:srgbClr val="FFFFFF"/>
                </a:solidFill>
                <a:latin typeface="Times New Roman" pitchFamily="18" charset="0"/>
              </a:rPr>
              <a:t>(</a:t>
            </a:r>
            <a:r>
              <a:rPr lang="zh-TW" altLang="en-US" dirty="0">
                <a:solidFill>
                  <a:srgbClr val="FFFFFF"/>
                </a:solidFill>
                <a:latin typeface="Times New Roman" pitchFamily="18" charset="0"/>
              </a:rPr>
              <a:t>產銷系統</a:t>
            </a:r>
            <a:r>
              <a:rPr lang="en-US" altLang="zh-TW" dirty="0">
                <a:solidFill>
                  <a:srgbClr val="FFFFFF"/>
                </a:solidFill>
                <a:latin typeface="Times New Roman" pitchFamily="18" charset="0"/>
              </a:rPr>
              <a:t>)</a:t>
            </a:r>
            <a:r>
              <a:rPr lang="zh-TW" altLang="en-US" dirty="0">
                <a:solidFill>
                  <a:srgbClr val="FFFFFF"/>
                </a:solidFill>
                <a:latin typeface="Times New Roman" pitchFamily="18" charset="0"/>
              </a:rPr>
              <a:t>，創造社會需要的附加服務價值</a:t>
            </a:r>
            <a:r>
              <a:rPr lang="en-US" altLang="zh-TW" dirty="0">
                <a:solidFill>
                  <a:srgbClr val="FFFFFF"/>
                </a:solidFill>
                <a:latin typeface="Times New Roman" pitchFamily="18" charset="0"/>
              </a:rPr>
              <a:t>(</a:t>
            </a:r>
            <a:r>
              <a:rPr lang="zh-TW" altLang="en-US" dirty="0">
                <a:solidFill>
                  <a:srgbClr val="FFFFFF"/>
                </a:solidFill>
                <a:latin typeface="Times New Roman" pitchFamily="18" charset="0"/>
              </a:rPr>
              <a:t>社會責任</a:t>
            </a:r>
            <a:r>
              <a:rPr lang="en-US" altLang="zh-TW" dirty="0">
                <a:solidFill>
                  <a:srgbClr val="FFFFFF"/>
                </a:solidFill>
                <a:latin typeface="Times New Roman" pitchFamily="18" charset="0"/>
              </a:rPr>
              <a:t>)</a:t>
            </a:r>
            <a:r>
              <a:rPr lang="zh-TW" altLang="en-US" dirty="0">
                <a:solidFill>
                  <a:srgbClr val="FFFFFF"/>
                </a:solidFill>
                <a:latin typeface="Times New Roman" pitchFamily="18" charset="0"/>
              </a:rPr>
              <a:t>，以達成營運目標的雪球擴展。此外，由其成功關鍵因素來看，天時、地利、人和的搭配正是所有策略能否成功的不二法門。</a:t>
            </a:r>
          </a:p>
        </p:txBody>
      </p:sp>
      <p:pic>
        <p:nvPicPr>
          <p:cNvPr id="36762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856" y="702620"/>
            <a:ext cx="7904488" cy="443418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829444" name="Text Box 4"/>
          <p:cNvSpPr txBox="1">
            <a:spLocks noGrp="1" noChangeArrowheads="1"/>
          </p:cNvSpPr>
          <p:nvPr>
            <p:ph type="title"/>
          </p:nvPr>
        </p:nvSpPr>
        <p:spPr>
          <a:xfrm>
            <a:off x="179512" y="0"/>
            <a:ext cx="8229600" cy="83671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dirty="0" smtClean="0">
                <a:solidFill>
                  <a:srgbClr val="FFFF00"/>
                </a:solidFill>
              </a:rPr>
              <a:t>以系統</a:t>
            </a:r>
            <a:r>
              <a:rPr lang="zh-TW" altLang="en-US" sz="3600" dirty="0">
                <a:solidFill>
                  <a:srgbClr val="FFFF00"/>
                </a:solidFill>
              </a:rPr>
              <a:t>思考</a:t>
            </a:r>
            <a:r>
              <a:rPr lang="zh-TW" altLang="en-US" sz="3600" dirty="0" smtClean="0">
                <a:solidFill>
                  <a:srgbClr val="FFFF00"/>
                </a:solidFill>
              </a:rPr>
              <a:t>圖分析</a:t>
            </a:r>
            <a:r>
              <a:rPr lang="en-US" altLang="zh-TW" sz="3600" dirty="0" smtClean="0">
                <a:solidFill>
                  <a:srgbClr val="FFFF00"/>
                </a:solidFill>
              </a:rPr>
              <a:t>『</a:t>
            </a:r>
            <a:r>
              <a:rPr lang="zh-TW" altLang="en-US" sz="3600" dirty="0" smtClean="0">
                <a:solidFill>
                  <a:srgbClr val="FFFF00"/>
                </a:solidFill>
              </a:rPr>
              <a:t>策略</a:t>
            </a:r>
            <a:r>
              <a:rPr lang="en-US" altLang="zh-TW" sz="3600" dirty="0" smtClean="0">
                <a:solidFill>
                  <a:srgbClr val="FFFF00"/>
                </a:solidFill>
              </a:rPr>
              <a:t>』</a:t>
            </a:r>
            <a:r>
              <a:rPr lang="zh-TW" altLang="en-US" sz="3600" dirty="0" smtClean="0">
                <a:solidFill>
                  <a:srgbClr val="FFFF00"/>
                </a:solidFill>
              </a:rPr>
              <a:t>的實力</a:t>
            </a:r>
            <a:endParaRPr lang="zh-TW" altLang="en-US" sz="3600" dirty="0" smtClean="0"/>
          </a:p>
        </p:txBody>
      </p:sp>
      <p:pic>
        <p:nvPicPr>
          <p:cNvPr id="367622" name="Picture 134" descr="j032375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800344" y="4149080"/>
            <a:ext cx="762000" cy="819150"/>
          </a:xfrm>
          <a:noFill/>
        </p:spPr>
      </p:pic>
    </p:spTree>
    <p:extLst>
      <p:ext uri="{BB962C8B-B14F-4D97-AF65-F5344CB8AC3E}">
        <p14:creationId xmlns:p14="http://schemas.microsoft.com/office/powerpoint/2010/main" val="97704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EC01BE-E325-4233-BC4C-5B393B37FE94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368643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再</a:t>
            </a:r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造第二層次：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流程</a:t>
            </a:r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再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造</a:t>
            </a:r>
          </a:p>
        </p:txBody>
      </p:sp>
      <p:sp>
        <p:nvSpPr>
          <p:cNvPr id="1009667" name="Text Box 3"/>
          <p:cNvSpPr txBox="1">
            <a:spLocks noChangeArrowheads="1"/>
          </p:cNvSpPr>
          <p:nvPr/>
        </p:nvSpPr>
        <p:spPr bwMode="auto">
          <a:xfrm>
            <a:off x="5334000" y="1828800"/>
            <a:ext cx="3384550" cy="1771650"/>
          </a:xfrm>
          <a:prstGeom prst="rect">
            <a:avLst/>
          </a:prstGeom>
          <a:solidFill>
            <a:srgbClr val="6633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以創意思考提供客戶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  優質、低價、樣新、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  快速的一連串活動所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  組成的</a:t>
            </a:r>
            <a:r>
              <a:rPr lang="zh-TW" altLang="en-US" sz="24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邏輯流程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為何？</a:t>
            </a:r>
          </a:p>
        </p:txBody>
      </p:sp>
      <p:sp>
        <p:nvSpPr>
          <p:cNvPr id="1009668" name="Text Box 4"/>
          <p:cNvSpPr txBox="1">
            <a:spLocks noChangeArrowheads="1"/>
          </p:cNvSpPr>
          <p:nvPr/>
        </p:nvSpPr>
        <p:spPr bwMode="auto">
          <a:xfrm>
            <a:off x="5334000" y="3810000"/>
            <a:ext cx="3352800" cy="1333500"/>
          </a:xfrm>
          <a:prstGeom prst="rect">
            <a:avLst/>
          </a:prstGeom>
          <a:solidFill>
            <a:srgbClr val="008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現有</a:t>
            </a:r>
            <a:r>
              <a:rPr lang="zh-TW" altLang="en-US" sz="24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實體流程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與它比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  較時 ，有何不同？應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  如何調整之？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1752600"/>
            <a:ext cx="3773488" cy="3429000"/>
            <a:chOff x="1575" y="1152"/>
            <a:chExt cx="2377" cy="2160"/>
          </a:xfrm>
        </p:grpSpPr>
        <p:sp>
          <p:nvSpPr>
            <p:cNvPr id="368653" name="Oval 6"/>
            <p:cNvSpPr>
              <a:spLocks noChangeArrowheads="1"/>
            </p:cNvSpPr>
            <p:nvPr/>
          </p:nvSpPr>
          <p:spPr bwMode="auto">
            <a:xfrm>
              <a:off x="1575" y="1152"/>
              <a:ext cx="2377" cy="2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654" name="Line 7"/>
            <p:cNvSpPr>
              <a:spLocks noChangeShapeType="1"/>
            </p:cNvSpPr>
            <p:nvPr/>
          </p:nvSpPr>
          <p:spPr bwMode="auto">
            <a:xfrm>
              <a:off x="1575" y="2275"/>
              <a:ext cx="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655" name="Line 8"/>
            <p:cNvSpPr>
              <a:spLocks noChangeShapeType="1"/>
            </p:cNvSpPr>
            <p:nvPr/>
          </p:nvSpPr>
          <p:spPr bwMode="auto">
            <a:xfrm>
              <a:off x="3476" y="2275"/>
              <a:ext cx="4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656" name="Text Box 9"/>
            <p:cNvSpPr txBox="1">
              <a:spLocks noChangeArrowheads="1"/>
            </p:cNvSpPr>
            <p:nvPr/>
          </p:nvSpPr>
          <p:spPr bwMode="auto">
            <a:xfrm>
              <a:off x="1632" y="1968"/>
              <a:ext cx="3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進料</a:t>
              </a:r>
            </a:p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作業</a:t>
              </a:r>
            </a:p>
          </p:txBody>
        </p:sp>
        <p:sp>
          <p:nvSpPr>
            <p:cNvPr id="368657" name="Text Box 10"/>
            <p:cNvSpPr txBox="1">
              <a:spLocks noChangeArrowheads="1"/>
            </p:cNvSpPr>
            <p:nvPr/>
          </p:nvSpPr>
          <p:spPr bwMode="auto">
            <a:xfrm>
              <a:off x="1868" y="1461"/>
              <a:ext cx="3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生產</a:t>
              </a:r>
            </a:p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作業</a:t>
              </a:r>
            </a:p>
          </p:txBody>
        </p:sp>
        <p:sp>
          <p:nvSpPr>
            <p:cNvPr id="368658" name="Text Box 11"/>
            <p:cNvSpPr txBox="1">
              <a:spLocks noChangeArrowheads="1"/>
            </p:cNvSpPr>
            <p:nvPr/>
          </p:nvSpPr>
          <p:spPr bwMode="auto">
            <a:xfrm>
              <a:off x="2569" y="1195"/>
              <a:ext cx="3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入庫</a:t>
              </a:r>
            </a:p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作業</a:t>
              </a:r>
            </a:p>
          </p:txBody>
        </p:sp>
        <p:sp>
          <p:nvSpPr>
            <p:cNvPr id="368659" name="Text Box 12"/>
            <p:cNvSpPr txBox="1">
              <a:spLocks noChangeArrowheads="1"/>
            </p:cNvSpPr>
            <p:nvPr/>
          </p:nvSpPr>
          <p:spPr bwMode="auto">
            <a:xfrm>
              <a:off x="3260" y="1454"/>
              <a:ext cx="3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銷售</a:t>
              </a:r>
            </a:p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作業</a:t>
              </a:r>
            </a:p>
          </p:txBody>
        </p:sp>
        <p:sp>
          <p:nvSpPr>
            <p:cNvPr id="368660" name="Text Box 13"/>
            <p:cNvSpPr txBox="1">
              <a:spLocks noChangeArrowheads="1"/>
            </p:cNvSpPr>
            <p:nvPr/>
          </p:nvSpPr>
          <p:spPr bwMode="auto">
            <a:xfrm>
              <a:off x="3510" y="1936"/>
              <a:ext cx="3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售後</a:t>
              </a:r>
            </a:p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服務</a:t>
              </a:r>
            </a:p>
          </p:txBody>
        </p:sp>
        <p:sp>
          <p:nvSpPr>
            <p:cNvPr id="368661" name="Text Box 14"/>
            <p:cNvSpPr txBox="1">
              <a:spLocks noChangeArrowheads="1"/>
            </p:cNvSpPr>
            <p:nvPr/>
          </p:nvSpPr>
          <p:spPr bwMode="auto">
            <a:xfrm>
              <a:off x="1738" y="2411"/>
              <a:ext cx="3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財務</a:t>
              </a:r>
            </a:p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行政</a:t>
              </a:r>
            </a:p>
          </p:txBody>
        </p:sp>
        <p:sp>
          <p:nvSpPr>
            <p:cNvPr id="368662" name="Text Box 15"/>
            <p:cNvSpPr txBox="1">
              <a:spLocks noChangeArrowheads="1"/>
            </p:cNvSpPr>
            <p:nvPr/>
          </p:nvSpPr>
          <p:spPr bwMode="auto">
            <a:xfrm>
              <a:off x="2064" y="2784"/>
              <a:ext cx="3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人力</a:t>
              </a:r>
            </a:p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資源</a:t>
              </a:r>
            </a:p>
          </p:txBody>
        </p:sp>
        <p:sp>
          <p:nvSpPr>
            <p:cNvPr id="368663" name="Text Box 16"/>
            <p:cNvSpPr txBox="1">
              <a:spLocks noChangeArrowheads="1"/>
            </p:cNvSpPr>
            <p:nvPr/>
          </p:nvSpPr>
          <p:spPr bwMode="auto">
            <a:xfrm>
              <a:off x="3120" y="2784"/>
              <a:ext cx="3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研究</a:t>
              </a:r>
            </a:p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開發</a:t>
              </a:r>
            </a:p>
          </p:txBody>
        </p:sp>
        <p:sp>
          <p:nvSpPr>
            <p:cNvPr id="368664" name="Text Box 17"/>
            <p:cNvSpPr txBox="1">
              <a:spLocks noChangeArrowheads="1"/>
            </p:cNvSpPr>
            <p:nvPr/>
          </p:nvSpPr>
          <p:spPr bwMode="auto">
            <a:xfrm>
              <a:off x="3476" y="2448"/>
              <a:ext cx="3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採購</a:t>
              </a:r>
            </a:p>
            <a:p>
              <a:r>
                <a:rPr lang="zh-TW" altLang="en-US" sz="1400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管理</a:t>
              </a:r>
            </a:p>
          </p:txBody>
        </p:sp>
        <p:sp>
          <p:nvSpPr>
            <p:cNvPr id="368665" name="Line 18"/>
            <p:cNvSpPr>
              <a:spLocks noChangeShapeType="1"/>
            </p:cNvSpPr>
            <p:nvPr/>
          </p:nvSpPr>
          <p:spPr bwMode="auto">
            <a:xfrm>
              <a:off x="2093" y="3096"/>
              <a:ext cx="13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9683" name="Text Box 19"/>
            <p:cNvSpPr txBox="1">
              <a:spLocks noChangeArrowheads="1"/>
            </p:cNvSpPr>
            <p:nvPr/>
          </p:nvSpPr>
          <p:spPr bwMode="auto">
            <a:xfrm>
              <a:off x="2516" y="308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600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服務流程</a:t>
              </a:r>
              <a:endParaRPr lang="zh-TW" altLang="en-US" sz="160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68667" name="AutoShape 20"/>
            <p:cNvSpPr>
              <a:spLocks noChangeArrowheads="1"/>
            </p:cNvSpPr>
            <p:nvPr/>
          </p:nvSpPr>
          <p:spPr bwMode="auto">
            <a:xfrm>
              <a:off x="2736" y="2832"/>
              <a:ext cx="96" cy="240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133600" y="2438400"/>
            <a:ext cx="2263775" cy="2057400"/>
            <a:chOff x="4334" y="1536"/>
            <a:chExt cx="1426" cy="1296"/>
          </a:xfrm>
        </p:grpSpPr>
        <p:sp>
          <p:nvSpPr>
            <p:cNvPr id="368649" name="Oval 22"/>
            <p:cNvSpPr>
              <a:spLocks noChangeArrowheads="1"/>
            </p:cNvSpPr>
            <p:nvPr/>
          </p:nvSpPr>
          <p:spPr bwMode="auto">
            <a:xfrm>
              <a:off x="4334" y="1536"/>
              <a:ext cx="1426" cy="1296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368650" name="Line 23"/>
            <p:cNvSpPr>
              <a:spLocks noChangeShapeType="1"/>
            </p:cNvSpPr>
            <p:nvPr/>
          </p:nvSpPr>
          <p:spPr bwMode="auto">
            <a:xfrm>
              <a:off x="4512" y="2592"/>
              <a:ext cx="10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9688" name="Text Box 24"/>
            <p:cNvSpPr txBox="1">
              <a:spLocks noChangeArrowheads="1"/>
            </p:cNvSpPr>
            <p:nvPr/>
          </p:nvSpPr>
          <p:spPr bwMode="auto">
            <a:xfrm>
              <a:off x="4752" y="257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600">
                  <a:solidFill>
                    <a:srgbClr val="CCE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成功法則</a:t>
              </a:r>
              <a:endParaRPr lang="zh-TW" altLang="en-US" sz="1600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68652" name="Text Box 25"/>
            <p:cNvSpPr txBox="1">
              <a:spLocks noChangeArrowheads="1"/>
            </p:cNvSpPr>
            <p:nvPr/>
          </p:nvSpPr>
          <p:spPr bwMode="auto">
            <a:xfrm>
              <a:off x="4512" y="1824"/>
              <a:ext cx="1124" cy="64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達成優質、低價</a:t>
              </a:r>
            </a:p>
            <a:p>
              <a:pPr algn="ctr">
                <a:spcBef>
                  <a:spcPct val="20000"/>
                </a:spcBef>
              </a:pPr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、樣新、快速的</a:t>
              </a:r>
            </a:p>
            <a:p>
              <a:pPr algn="ctr">
                <a:spcBef>
                  <a:spcPct val="20000"/>
                </a:spcBef>
              </a:pPr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典範？</a:t>
              </a:r>
            </a:p>
          </p:txBody>
        </p:sp>
      </p:grpSp>
      <p:sp>
        <p:nvSpPr>
          <p:cNvPr id="1009690" name="Text Box 26"/>
          <p:cNvSpPr txBox="1">
            <a:spLocks noChangeArrowheads="1"/>
          </p:cNvSpPr>
          <p:nvPr/>
        </p:nvSpPr>
        <p:spPr bwMode="auto">
          <a:xfrm>
            <a:off x="1524000" y="5638800"/>
            <a:ext cx="6553200" cy="457200"/>
          </a:xfrm>
          <a:prstGeom prst="rect">
            <a:avLst/>
          </a:prstGeom>
          <a:solidFill>
            <a:srgbClr val="3366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流程再造機會 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=  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理想邏輯流程 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- 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現有實體流程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9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9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9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9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7" grpId="0" animBg="1" autoUpdateAnimBg="0"/>
      <p:bldP spid="1009668" grpId="0" animBg="1" autoUpdateAnimBg="0"/>
      <p:bldP spid="100969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AF755-6E14-45B0-B140-1BBF9E5E5AA6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公訓中心價值鏈 </a:t>
            </a:r>
            <a:r>
              <a:rPr lang="en-US" altLang="zh-TW" smtClean="0"/>
              <a:t>(Value chain)</a:t>
            </a:r>
          </a:p>
        </p:txBody>
      </p:sp>
      <p:sp>
        <p:nvSpPr>
          <p:cNvPr id="369668" name="Rectangle 3"/>
          <p:cNvSpPr>
            <a:spLocks noChangeArrowheads="1"/>
          </p:cNvSpPr>
          <p:nvPr/>
        </p:nvSpPr>
        <p:spPr bwMode="auto">
          <a:xfrm>
            <a:off x="517525" y="3505200"/>
            <a:ext cx="304800" cy="1066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9669" name="Rectangle 4"/>
          <p:cNvSpPr>
            <a:spLocks noChangeArrowheads="1"/>
          </p:cNvSpPr>
          <p:nvPr/>
        </p:nvSpPr>
        <p:spPr bwMode="auto">
          <a:xfrm>
            <a:off x="517525" y="1981200"/>
            <a:ext cx="304800" cy="15240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9670" name="AutoShape 5"/>
          <p:cNvSpPr>
            <a:spLocks noChangeArrowheads="1"/>
          </p:cNvSpPr>
          <p:nvPr/>
        </p:nvSpPr>
        <p:spPr bwMode="auto">
          <a:xfrm>
            <a:off x="822325" y="1981200"/>
            <a:ext cx="5867400" cy="2514600"/>
          </a:xfrm>
          <a:prstGeom prst="homePlate">
            <a:avLst>
              <a:gd name="adj" fmla="val 29793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369671" name="Rectangle 6"/>
          <p:cNvSpPr>
            <a:spLocks noChangeArrowheads="1"/>
          </p:cNvSpPr>
          <p:nvPr/>
        </p:nvSpPr>
        <p:spPr bwMode="auto">
          <a:xfrm>
            <a:off x="838200" y="1981200"/>
            <a:ext cx="51054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69672" name="Line 7"/>
          <p:cNvSpPr>
            <a:spLocks noChangeShapeType="1"/>
          </p:cNvSpPr>
          <p:nvPr/>
        </p:nvSpPr>
        <p:spPr bwMode="auto">
          <a:xfrm>
            <a:off x="838200" y="32004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73" name="Line 8"/>
          <p:cNvSpPr>
            <a:spLocks noChangeShapeType="1"/>
          </p:cNvSpPr>
          <p:nvPr/>
        </p:nvSpPr>
        <p:spPr bwMode="auto">
          <a:xfrm>
            <a:off x="838200" y="28956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74" name="Line 9"/>
          <p:cNvSpPr>
            <a:spLocks noChangeShapeType="1"/>
          </p:cNvSpPr>
          <p:nvPr/>
        </p:nvSpPr>
        <p:spPr bwMode="auto">
          <a:xfrm>
            <a:off x="838200" y="2590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75" name="Line 10"/>
          <p:cNvSpPr>
            <a:spLocks noChangeShapeType="1"/>
          </p:cNvSpPr>
          <p:nvPr/>
        </p:nvSpPr>
        <p:spPr bwMode="auto">
          <a:xfrm>
            <a:off x="838200" y="22860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76" name="Line 11"/>
          <p:cNvSpPr>
            <a:spLocks noChangeShapeType="1"/>
          </p:cNvSpPr>
          <p:nvPr/>
        </p:nvSpPr>
        <p:spPr bwMode="auto">
          <a:xfrm>
            <a:off x="838200" y="35052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77" name="Line 12"/>
          <p:cNvSpPr>
            <a:spLocks noChangeShapeType="1"/>
          </p:cNvSpPr>
          <p:nvPr/>
        </p:nvSpPr>
        <p:spPr bwMode="auto">
          <a:xfrm>
            <a:off x="1905000" y="3505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78" name="Line 13"/>
          <p:cNvSpPr>
            <a:spLocks noChangeShapeType="1"/>
          </p:cNvSpPr>
          <p:nvPr/>
        </p:nvSpPr>
        <p:spPr bwMode="auto">
          <a:xfrm>
            <a:off x="2971800" y="3505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79" name="Line 14"/>
          <p:cNvSpPr>
            <a:spLocks noChangeShapeType="1"/>
          </p:cNvSpPr>
          <p:nvPr/>
        </p:nvSpPr>
        <p:spPr bwMode="auto">
          <a:xfrm>
            <a:off x="3962400" y="3505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80" name="Line 15"/>
          <p:cNvSpPr>
            <a:spLocks noChangeShapeType="1"/>
          </p:cNvSpPr>
          <p:nvPr/>
        </p:nvSpPr>
        <p:spPr bwMode="auto">
          <a:xfrm>
            <a:off x="4953000" y="3505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965325" y="1981200"/>
            <a:ext cx="3505200" cy="1524000"/>
            <a:chOff x="1238" y="1248"/>
            <a:chExt cx="2208" cy="960"/>
          </a:xfrm>
        </p:grpSpPr>
        <p:sp>
          <p:nvSpPr>
            <p:cNvPr id="369701" name="Rectangle 17"/>
            <p:cNvSpPr>
              <a:spLocks noChangeArrowheads="1"/>
            </p:cNvSpPr>
            <p:nvPr/>
          </p:nvSpPr>
          <p:spPr bwMode="auto">
            <a:xfrm>
              <a:off x="1238" y="1248"/>
              <a:ext cx="22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財務管理 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中心經費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369702" name="Rectangle 18"/>
            <p:cNvSpPr>
              <a:spLocks noChangeArrowheads="1"/>
            </p:cNvSpPr>
            <p:nvPr/>
          </p:nvSpPr>
          <p:spPr bwMode="auto">
            <a:xfrm>
              <a:off x="1238" y="1440"/>
              <a:ext cx="15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人力資源 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中心人力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369703" name="Rectangle 19"/>
            <p:cNvSpPr>
              <a:spLocks noChangeArrowheads="1"/>
            </p:cNvSpPr>
            <p:nvPr/>
          </p:nvSpPr>
          <p:spPr bwMode="auto">
            <a:xfrm>
              <a:off x="1238" y="1632"/>
              <a:ext cx="18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研究開發 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教育訓練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369704" name="Rectangle 20"/>
            <p:cNvSpPr>
              <a:spLocks noChangeArrowheads="1"/>
            </p:cNvSpPr>
            <p:nvPr/>
          </p:nvSpPr>
          <p:spPr bwMode="auto">
            <a:xfrm>
              <a:off x="1238" y="1824"/>
              <a:ext cx="11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採購管理 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設施資源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369705" name="Text Box 21"/>
            <p:cNvSpPr txBox="1">
              <a:spLocks noChangeArrowheads="1"/>
            </p:cNvSpPr>
            <p:nvPr/>
          </p:nvSpPr>
          <p:spPr bwMode="auto">
            <a:xfrm>
              <a:off x="1238" y="2016"/>
              <a:ext cx="15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行政管理 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企劃與內控</a:t>
              </a:r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</p:grpSp>
      <p:sp>
        <p:nvSpPr>
          <p:cNvPr id="1095702" name="Rectangle 22"/>
          <p:cNvSpPr>
            <a:spLocks noChangeArrowheads="1"/>
          </p:cNvSpPr>
          <p:nvPr/>
        </p:nvSpPr>
        <p:spPr bwMode="auto">
          <a:xfrm>
            <a:off x="1143000" y="3657600"/>
            <a:ext cx="685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行銷</a:t>
            </a:r>
          </a:p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媒合</a:t>
            </a:r>
          </a:p>
        </p:txBody>
      </p:sp>
      <p:sp>
        <p:nvSpPr>
          <p:cNvPr id="1095703" name="Rectangle 23"/>
          <p:cNvSpPr>
            <a:spLocks noChangeArrowheads="1"/>
          </p:cNvSpPr>
          <p:nvPr/>
        </p:nvSpPr>
        <p:spPr bwMode="auto">
          <a:xfrm>
            <a:off x="2209800" y="3657600"/>
            <a:ext cx="685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教育</a:t>
            </a:r>
          </a:p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訓練</a:t>
            </a:r>
          </a:p>
        </p:txBody>
      </p:sp>
      <p:sp>
        <p:nvSpPr>
          <p:cNvPr id="1095704" name="Rectangle 24"/>
          <p:cNvSpPr>
            <a:spLocks noChangeArrowheads="1"/>
          </p:cNvSpPr>
          <p:nvPr/>
        </p:nvSpPr>
        <p:spPr bwMode="auto">
          <a:xfrm>
            <a:off x="4175125" y="3657600"/>
            <a:ext cx="685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創新</a:t>
            </a:r>
          </a:p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改革</a:t>
            </a:r>
          </a:p>
        </p:txBody>
      </p:sp>
      <p:sp>
        <p:nvSpPr>
          <p:cNvPr id="1095705" name="Rectangle 25"/>
          <p:cNvSpPr>
            <a:spLocks noChangeArrowheads="1"/>
          </p:cNvSpPr>
          <p:nvPr/>
        </p:nvSpPr>
        <p:spPr bwMode="auto">
          <a:xfrm>
            <a:off x="3184525" y="3657600"/>
            <a:ext cx="77787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實踐</a:t>
            </a:r>
          </a:p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應用</a:t>
            </a:r>
          </a:p>
        </p:txBody>
      </p:sp>
      <p:sp>
        <p:nvSpPr>
          <p:cNvPr id="1095706" name="Rectangle 26"/>
          <p:cNvSpPr>
            <a:spLocks noChangeArrowheads="1"/>
          </p:cNvSpPr>
          <p:nvPr/>
        </p:nvSpPr>
        <p:spPr bwMode="auto">
          <a:xfrm>
            <a:off x="5181600" y="3657600"/>
            <a:ext cx="762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知識</a:t>
            </a:r>
          </a:p>
          <a:p>
            <a:pPr>
              <a:spcBef>
                <a:spcPct val="5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諮商</a:t>
            </a:r>
          </a:p>
        </p:txBody>
      </p:sp>
      <p:sp>
        <p:nvSpPr>
          <p:cNvPr id="369687" name="Line 27"/>
          <p:cNvSpPr>
            <a:spLocks noChangeShapeType="1"/>
          </p:cNvSpPr>
          <p:nvPr/>
        </p:nvSpPr>
        <p:spPr bwMode="auto">
          <a:xfrm>
            <a:off x="5943600" y="19812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88" name="Line 28"/>
          <p:cNvSpPr>
            <a:spLocks noChangeShapeType="1"/>
          </p:cNvSpPr>
          <p:nvPr/>
        </p:nvSpPr>
        <p:spPr bwMode="auto">
          <a:xfrm flipH="1">
            <a:off x="5943600" y="3276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89" name="Text Box 29"/>
          <p:cNvSpPr txBox="1">
            <a:spLocks noChangeArrowheads="1"/>
          </p:cNvSpPr>
          <p:nvPr/>
        </p:nvSpPr>
        <p:spPr bwMode="auto">
          <a:xfrm>
            <a:off x="5943600" y="3124200"/>
            <a:ext cx="539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價值</a:t>
            </a:r>
          </a:p>
          <a:p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   </a:t>
            </a:r>
          </a:p>
        </p:txBody>
      </p:sp>
      <p:sp>
        <p:nvSpPr>
          <p:cNvPr id="369690" name="Line 30"/>
          <p:cNvSpPr>
            <a:spLocks noChangeShapeType="1"/>
          </p:cNvSpPr>
          <p:nvPr/>
        </p:nvSpPr>
        <p:spPr bwMode="auto">
          <a:xfrm>
            <a:off x="533400" y="1981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91" name="Line 31"/>
          <p:cNvSpPr>
            <a:spLocks noChangeShapeType="1"/>
          </p:cNvSpPr>
          <p:nvPr/>
        </p:nvSpPr>
        <p:spPr bwMode="auto">
          <a:xfrm>
            <a:off x="533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92" name="Line 32"/>
          <p:cNvSpPr>
            <a:spLocks noChangeShapeType="1"/>
          </p:cNvSpPr>
          <p:nvPr/>
        </p:nvSpPr>
        <p:spPr bwMode="auto">
          <a:xfrm>
            <a:off x="5334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69693" name="Line 33"/>
          <p:cNvSpPr>
            <a:spLocks noChangeShapeType="1"/>
          </p:cNvSpPr>
          <p:nvPr/>
        </p:nvSpPr>
        <p:spPr bwMode="auto">
          <a:xfrm>
            <a:off x="533400" y="3505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95714" name="Text Box 34"/>
          <p:cNvSpPr txBox="1">
            <a:spLocks noChangeArrowheads="1"/>
          </p:cNvSpPr>
          <p:nvPr/>
        </p:nvSpPr>
        <p:spPr bwMode="auto">
          <a:xfrm>
            <a:off x="457200" y="2109788"/>
            <a:ext cx="412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solidFill>
                  <a:srgbClr val="006600"/>
                </a:solidFill>
                <a:latin typeface="Times New Roman" pitchFamily="18" charset="0"/>
                <a:ea typeface="標楷體" pitchFamily="65" charset="-120"/>
              </a:rPr>
              <a:t>間</a:t>
            </a:r>
          </a:p>
          <a:p>
            <a:r>
              <a:rPr lang="zh-TW" altLang="en-US" b="1">
                <a:solidFill>
                  <a:srgbClr val="006600"/>
                </a:solidFill>
                <a:latin typeface="Times New Roman" pitchFamily="18" charset="0"/>
                <a:ea typeface="標楷體" pitchFamily="65" charset="-120"/>
              </a:rPr>
              <a:t>接</a:t>
            </a:r>
          </a:p>
          <a:p>
            <a:r>
              <a:rPr lang="zh-TW" altLang="en-US" b="1">
                <a:solidFill>
                  <a:srgbClr val="006600"/>
                </a:solidFill>
                <a:latin typeface="Times New Roman" pitchFamily="18" charset="0"/>
                <a:ea typeface="標楷體" pitchFamily="65" charset="-120"/>
              </a:rPr>
              <a:t>機</a:t>
            </a:r>
          </a:p>
          <a:p>
            <a:r>
              <a:rPr lang="zh-TW" altLang="en-US" b="1">
                <a:solidFill>
                  <a:srgbClr val="006600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</p:txBody>
      </p:sp>
      <p:sp>
        <p:nvSpPr>
          <p:cNvPr id="1095715" name="Text Box 35"/>
          <p:cNvSpPr txBox="1">
            <a:spLocks noChangeArrowheads="1"/>
          </p:cNvSpPr>
          <p:nvPr/>
        </p:nvSpPr>
        <p:spPr bwMode="auto">
          <a:xfrm>
            <a:off x="457200" y="3429000"/>
            <a:ext cx="412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直</a:t>
            </a:r>
          </a:p>
          <a:p>
            <a:r>
              <a:rPr lang="zh-TW" altLang="en-US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接</a:t>
            </a:r>
          </a:p>
          <a:p>
            <a:r>
              <a:rPr lang="zh-TW" altLang="en-US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機</a:t>
            </a:r>
          </a:p>
          <a:p>
            <a:r>
              <a:rPr lang="zh-TW" altLang="en-US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</p:txBody>
      </p:sp>
      <p:pic>
        <p:nvPicPr>
          <p:cNvPr id="369696" name="Picture 36" descr="fil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7363" y="2298700"/>
            <a:ext cx="2052637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97" name="Text Box 37"/>
          <p:cNvSpPr txBox="1">
            <a:spLocks noChangeArrowheads="1"/>
          </p:cNvSpPr>
          <p:nvPr/>
        </p:nvSpPr>
        <p:spPr bwMode="auto">
          <a:xfrm>
            <a:off x="6781800" y="3457575"/>
            <a:ext cx="793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員工進</a:t>
            </a:r>
          </a:p>
          <a:p>
            <a:r>
              <a:rPr lang="zh-TW" altLang="en-US" sz="16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修需求</a:t>
            </a:r>
          </a:p>
        </p:txBody>
      </p:sp>
      <p:sp>
        <p:nvSpPr>
          <p:cNvPr id="369698" name="Text Box 38"/>
          <p:cNvSpPr txBox="1">
            <a:spLocks noChangeArrowheads="1"/>
          </p:cNvSpPr>
          <p:nvPr/>
        </p:nvSpPr>
        <p:spPr bwMode="auto">
          <a:xfrm>
            <a:off x="8153400" y="3457575"/>
            <a:ext cx="793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 b="1">
                <a:solidFill>
                  <a:srgbClr val="00FFFF"/>
                </a:solidFill>
                <a:latin typeface="Times New Roman" pitchFamily="18" charset="0"/>
                <a:ea typeface="標楷體" pitchFamily="65" charset="-120"/>
              </a:rPr>
              <a:t>社會人</a:t>
            </a:r>
          </a:p>
          <a:p>
            <a:r>
              <a:rPr lang="zh-TW" altLang="en-US" sz="1600" b="1">
                <a:solidFill>
                  <a:srgbClr val="00FFFF"/>
                </a:solidFill>
                <a:latin typeface="Times New Roman" pitchFamily="18" charset="0"/>
                <a:ea typeface="標楷體" pitchFamily="65" charset="-120"/>
              </a:rPr>
              <a:t>才需求</a:t>
            </a:r>
          </a:p>
        </p:txBody>
      </p:sp>
      <p:sp>
        <p:nvSpPr>
          <p:cNvPr id="369699" name="Text Box 39"/>
          <p:cNvSpPr txBox="1">
            <a:spLocks noChangeArrowheads="1"/>
          </p:cNvSpPr>
          <p:nvPr/>
        </p:nvSpPr>
        <p:spPr bwMode="auto">
          <a:xfrm>
            <a:off x="7467600" y="2438400"/>
            <a:ext cx="793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政府人</a:t>
            </a:r>
          </a:p>
          <a:p>
            <a:r>
              <a:rPr lang="zh-TW" altLang="en-US" sz="16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才需求</a:t>
            </a:r>
          </a:p>
        </p:txBody>
      </p:sp>
      <p:pic>
        <p:nvPicPr>
          <p:cNvPr id="369700" name="Picture 40" descr="j033683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101013" y="5589588"/>
            <a:ext cx="809625" cy="781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95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9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9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2" grpId="0" autoUpdateAnimBg="0"/>
      <p:bldP spid="1095703" grpId="0" autoUpdateAnimBg="0"/>
      <p:bldP spid="1095704" grpId="0" autoUpdateAnimBg="0"/>
      <p:bldP spid="1095705" grpId="0" autoUpdateAnimBg="0"/>
      <p:bldP spid="1095706" grpId="0" autoUpdateAnimBg="0"/>
      <p:bldP spid="1095714" grpId="0" autoUpdateAnimBg="0"/>
      <p:bldP spid="109571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FC04B-8776-43F3-A845-2D7946683E9B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66800" y="1700213"/>
            <a:ext cx="4465638" cy="4557712"/>
            <a:chOff x="672" y="1071"/>
            <a:chExt cx="2813" cy="2871"/>
          </a:xfrm>
        </p:grpSpPr>
        <p:sp>
          <p:nvSpPr>
            <p:cNvPr id="370710" name="Rectangle 3"/>
            <p:cNvSpPr>
              <a:spLocks noChangeArrowheads="1"/>
            </p:cNvSpPr>
            <p:nvPr/>
          </p:nvSpPr>
          <p:spPr bwMode="auto">
            <a:xfrm>
              <a:off x="672" y="1110"/>
              <a:ext cx="2784" cy="283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04932" name="Text Box 4"/>
            <p:cNvSpPr txBox="1">
              <a:spLocks noChangeArrowheads="1"/>
            </p:cNvSpPr>
            <p:nvPr/>
          </p:nvSpPr>
          <p:spPr bwMode="auto">
            <a:xfrm>
              <a:off x="703" y="1071"/>
              <a:ext cx="27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TW" altLang="en-US" sz="2000" b="1">
                  <a:solidFill>
                    <a:srgbClr val="FFC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企業流程 </a:t>
              </a:r>
              <a:r>
                <a:rPr lang="en-US" altLang="zh-TW" sz="2000" b="1">
                  <a:solidFill>
                    <a:srgbClr val="FFC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2000" b="1">
                  <a:solidFill>
                    <a:srgbClr val="FFC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化環境</a:t>
              </a:r>
              <a:endParaRPr lang="zh-TW" altLang="en-US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14049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經營管理品質系統</a:t>
            </a:r>
          </a:p>
        </p:txBody>
      </p:sp>
      <p:sp>
        <p:nvSpPr>
          <p:cNvPr id="370693" name="Text Box 6"/>
          <p:cNvSpPr txBox="1">
            <a:spLocks noChangeArrowheads="1"/>
          </p:cNvSpPr>
          <p:nvPr/>
        </p:nvSpPr>
        <p:spPr bwMode="auto">
          <a:xfrm>
            <a:off x="1066800" y="1066800"/>
            <a:ext cx="6934200" cy="57943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200" b="1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 b="1" dirty="0">
                <a:latin typeface="Times New Roman" pitchFamily="18" charset="0"/>
                <a:ea typeface="標楷體" pitchFamily="65" charset="-120"/>
              </a:rPr>
              <a:t>經營管理問題 </a:t>
            </a:r>
            <a:r>
              <a:rPr lang="en-US" altLang="zh-TW" sz="3200" b="1" dirty="0">
                <a:latin typeface="Times New Roman" pitchFamily="18" charset="0"/>
                <a:ea typeface="標楷體" pitchFamily="65" charset="-120"/>
              </a:rPr>
              <a:t>=</a:t>
            </a:r>
            <a:endParaRPr lang="en-US" altLang="zh-TW" sz="3200" b="1" dirty="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1404935" name="Picture 7" descr="fil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143125"/>
            <a:ext cx="3967163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4936" name="Text Box 8"/>
          <p:cNvSpPr txBox="1">
            <a:spLocks noChangeAspect="1" noChangeArrowheads="1"/>
          </p:cNvSpPr>
          <p:nvPr/>
        </p:nvSpPr>
        <p:spPr bwMode="auto">
          <a:xfrm>
            <a:off x="2819400" y="2752725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00CC00"/>
                </a:solidFill>
                <a:latin typeface="Times New Roman" pitchFamily="18" charset="0"/>
                <a:ea typeface="標楷體" pitchFamily="65" charset="-120"/>
              </a:rPr>
              <a:t>共享願景</a:t>
            </a:r>
          </a:p>
        </p:txBody>
      </p:sp>
      <p:sp>
        <p:nvSpPr>
          <p:cNvPr id="1404937" name="Text Box 9"/>
          <p:cNvSpPr txBox="1">
            <a:spLocks noChangeArrowheads="1"/>
          </p:cNvSpPr>
          <p:nvPr/>
        </p:nvSpPr>
        <p:spPr bwMode="auto">
          <a:xfrm>
            <a:off x="4419600" y="4419600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問</a:t>
            </a:r>
          </a:p>
          <a:p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題</a:t>
            </a:r>
          </a:p>
          <a:p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共</a:t>
            </a:r>
          </a:p>
          <a:p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識</a:t>
            </a:r>
          </a:p>
        </p:txBody>
      </p:sp>
      <p:sp>
        <p:nvSpPr>
          <p:cNvPr id="1404938" name="Text Box 10"/>
          <p:cNvSpPr txBox="1">
            <a:spLocks noChangeArrowheads="1"/>
          </p:cNvSpPr>
          <p:nvPr/>
        </p:nvSpPr>
        <p:spPr bwMode="auto">
          <a:xfrm>
            <a:off x="1981200" y="4343400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追</a:t>
            </a:r>
          </a:p>
          <a:p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求</a:t>
            </a:r>
          </a:p>
          <a:p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卓</a:t>
            </a:r>
          </a:p>
          <a:p>
            <a:r>
              <a:rPr lang="zh-TW" altLang="en-US" sz="2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越</a:t>
            </a:r>
          </a:p>
        </p:txBody>
      </p:sp>
      <p:sp>
        <p:nvSpPr>
          <p:cNvPr id="1404939" name="Text Box 11"/>
          <p:cNvSpPr txBox="1">
            <a:spLocks noChangeArrowheads="1"/>
          </p:cNvSpPr>
          <p:nvPr/>
        </p:nvSpPr>
        <p:spPr bwMode="auto">
          <a:xfrm>
            <a:off x="2971800" y="4949825"/>
            <a:ext cx="946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精益求</a:t>
            </a:r>
          </a:p>
          <a:p>
            <a:r>
              <a:rPr lang="zh-TW" altLang="en-US" sz="20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精對策</a:t>
            </a:r>
          </a:p>
        </p:txBody>
      </p:sp>
      <p:sp>
        <p:nvSpPr>
          <p:cNvPr id="1404940" name="Rectangle 12"/>
          <p:cNvSpPr>
            <a:spLocks noChangeArrowheads="1"/>
          </p:cNvSpPr>
          <p:nvPr/>
        </p:nvSpPr>
        <p:spPr bwMode="auto">
          <a:xfrm>
            <a:off x="3733800" y="3578225"/>
            <a:ext cx="946150" cy="669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lnSpc>
                <a:spcPct val="85000"/>
              </a:lnSpc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掌握關</a:t>
            </a:r>
          </a:p>
          <a:p>
            <a:pPr algn="r">
              <a:lnSpc>
                <a:spcPct val="85000"/>
              </a:lnSpc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鍵障礙</a:t>
            </a:r>
          </a:p>
        </p:txBody>
      </p:sp>
      <p:sp>
        <p:nvSpPr>
          <p:cNvPr id="1404941" name="Text Box 13"/>
          <p:cNvSpPr txBox="1">
            <a:spLocks noChangeArrowheads="1"/>
          </p:cNvSpPr>
          <p:nvPr/>
        </p:nvSpPr>
        <p:spPr bwMode="auto">
          <a:xfrm>
            <a:off x="2209800" y="3578225"/>
            <a:ext cx="946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再創新</a:t>
            </a:r>
          </a:p>
          <a:p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的願景</a:t>
            </a:r>
          </a:p>
        </p:txBody>
      </p:sp>
      <p:sp>
        <p:nvSpPr>
          <p:cNvPr id="1404942" name="Text Box 14"/>
          <p:cNvSpPr txBox="1">
            <a:spLocks noChangeArrowheads="1"/>
          </p:cNvSpPr>
          <p:nvPr/>
        </p:nvSpPr>
        <p:spPr bwMode="auto">
          <a:xfrm>
            <a:off x="3048000" y="3959225"/>
            <a:ext cx="692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流程</a:t>
            </a:r>
          </a:p>
        </p:txBody>
      </p:sp>
      <p:sp>
        <p:nvSpPr>
          <p:cNvPr id="1404943" name="Text Box 15"/>
          <p:cNvSpPr txBox="1">
            <a:spLocks noChangeArrowheads="1"/>
          </p:cNvSpPr>
          <p:nvPr/>
        </p:nvSpPr>
        <p:spPr bwMode="auto">
          <a:xfrm>
            <a:off x="4191000" y="1066800"/>
            <a:ext cx="3841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00CC00"/>
                </a:solidFill>
                <a:latin typeface="Times New Roman" pitchFamily="18" charset="0"/>
                <a:ea typeface="標楷體" pitchFamily="65" charset="-120"/>
              </a:rPr>
              <a:t>經營目標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– </a:t>
            </a:r>
            <a:r>
              <a:rPr lang="zh-TW" altLang="en-US" sz="32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企業現況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795963" y="2060575"/>
            <a:ext cx="2376487" cy="2735263"/>
            <a:chOff x="3651" y="1298"/>
            <a:chExt cx="1497" cy="1723"/>
          </a:xfrm>
        </p:grpSpPr>
        <p:sp>
          <p:nvSpPr>
            <p:cNvPr id="370705" name="AutoShape 17"/>
            <p:cNvSpPr>
              <a:spLocks noChangeArrowheads="1"/>
            </p:cNvSpPr>
            <p:nvPr/>
          </p:nvSpPr>
          <p:spPr bwMode="auto">
            <a:xfrm>
              <a:off x="3651" y="1298"/>
              <a:ext cx="1497" cy="1723"/>
            </a:xfrm>
            <a:prstGeom prst="wedgeRoundRectCallout">
              <a:avLst>
                <a:gd name="adj1" fmla="val -136708"/>
                <a:gd name="adj2" fmla="val 41060"/>
                <a:gd name="adj3" fmla="val 16667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833" y="1480"/>
              <a:ext cx="1150" cy="1360"/>
              <a:chOff x="3878" y="1219"/>
              <a:chExt cx="1150" cy="1360"/>
            </a:xfrm>
          </p:grpSpPr>
          <p:sp>
            <p:nvSpPr>
              <p:cNvPr id="370707" name="Text Box 19"/>
              <p:cNvSpPr txBox="1">
                <a:spLocks noChangeArrowheads="1"/>
              </p:cNvSpPr>
              <p:nvPr/>
            </p:nvSpPr>
            <p:spPr bwMode="auto">
              <a:xfrm>
                <a:off x="3878" y="1219"/>
                <a:ext cx="1140" cy="365"/>
              </a:xfrm>
              <a:prstGeom prst="rect">
                <a:avLst/>
              </a:prstGeom>
              <a:solidFill>
                <a:srgbClr val="00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3200" b="1">
                    <a:latin typeface="Times New Roman" pitchFamily="18" charset="0"/>
                    <a:ea typeface="標楷體" pitchFamily="65" charset="-120"/>
                  </a:rPr>
                  <a:t>即時回饋</a:t>
                </a:r>
              </a:p>
            </p:txBody>
          </p:sp>
          <p:sp>
            <p:nvSpPr>
              <p:cNvPr id="370708" name="Text Box 20"/>
              <p:cNvSpPr txBox="1">
                <a:spLocks noChangeArrowheads="1"/>
              </p:cNvSpPr>
              <p:nvPr/>
            </p:nvSpPr>
            <p:spPr bwMode="auto">
              <a:xfrm>
                <a:off x="3888" y="1728"/>
                <a:ext cx="1140" cy="365"/>
              </a:xfrm>
              <a:prstGeom prst="rect">
                <a:avLst/>
              </a:prstGeom>
              <a:solidFill>
                <a:srgbClr val="6600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3200" b="1">
                    <a:latin typeface="Times New Roman" pitchFamily="18" charset="0"/>
                    <a:ea typeface="標楷體" pitchFamily="65" charset="-120"/>
                  </a:rPr>
                  <a:t>迅速改善</a:t>
                </a:r>
              </a:p>
            </p:txBody>
          </p:sp>
          <p:sp>
            <p:nvSpPr>
              <p:cNvPr id="370709" name="Text Box 21"/>
              <p:cNvSpPr txBox="1">
                <a:spLocks noChangeArrowheads="1"/>
              </p:cNvSpPr>
              <p:nvPr/>
            </p:nvSpPr>
            <p:spPr bwMode="auto">
              <a:xfrm>
                <a:off x="3888" y="2214"/>
                <a:ext cx="1140" cy="36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3200" b="1">
                    <a:latin typeface="Times New Roman" pitchFamily="18" charset="0"/>
                    <a:ea typeface="標楷體" pitchFamily="65" charset="-120"/>
                  </a:rPr>
                  <a:t>隨時追蹤</a:t>
                </a:r>
              </a:p>
            </p:txBody>
          </p:sp>
        </p:grpSp>
      </p:grpSp>
      <p:pic>
        <p:nvPicPr>
          <p:cNvPr id="370704" name="Picture 22" descr="j028302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740650" y="5084763"/>
            <a:ext cx="12192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40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4936" grpId="0" autoUpdateAnimBg="0"/>
      <p:bldP spid="1404937" grpId="0" autoUpdateAnimBg="0"/>
      <p:bldP spid="1404938" grpId="0" autoUpdateAnimBg="0"/>
      <p:bldP spid="1404939" grpId="0" autoUpdateAnimBg="0"/>
      <p:bldP spid="1404940" grpId="0" autoUpdateAnimBg="0"/>
      <p:bldP spid="1404941" grpId="0" autoUpdateAnimBg="0"/>
      <p:bldP spid="1404942" grpId="0" autoUpdateAnimBg="0"/>
      <p:bldP spid="140494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CFC6D-9B12-4D45-81E5-1B6F489AE599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37171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經營管理品質系統</a:t>
            </a:r>
          </a:p>
        </p:txBody>
      </p:sp>
      <p:sp>
        <p:nvSpPr>
          <p:cNvPr id="1364995" name="Text Box 3"/>
          <p:cNvSpPr txBox="1">
            <a:spLocks noChangeArrowheads="1"/>
          </p:cNvSpPr>
          <p:nvPr/>
        </p:nvSpPr>
        <p:spPr bwMode="auto">
          <a:xfrm>
            <a:off x="914400" y="1979613"/>
            <a:ext cx="74993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zh-TW" altLang="en-US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重大議題</a:t>
            </a:r>
            <a:r>
              <a:rPr lang="en-US" altLang="zh-TW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經營會議上的議題、或其</a:t>
            </a:r>
          </a:p>
          <a:p>
            <a:pPr marL="457200" indent="-457200"/>
            <a:r>
              <a:rPr lang="zh-TW" altLang="en-US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他重大事件</a:t>
            </a:r>
            <a:r>
              <a:rPr lang="en-US" altLang="zh-TW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的溝通語法：</a:t>
            </a:r>
          </a:p>
          <a:p>
            <a:pPr marL="457200" indent="-457200"/>
            <a:endParaRPr lang="zh-TW" altLang="en-US" sz="36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457200" indent="-457200">
              <a:buFontTx/>
              <a:buAutoNum type="arabicPeriod"/>
            </a:pPr>
            <a:r>
              <a:rPr lang="zh-TW" altLang="en-US" sz="36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問題狀況：現狀與目標的差距情況</a:t>
            </a:r>
          </a:p>
          <a:p>
            <a:pPr marL="457200" indent="-457200">
              <a:buFontTx/>
              <a:buAutoNum type="arabicPeriod"/>
            </a:pPr>
            <a:r>
              <a:rPr lang="zh-TW" altLang="en-US" sz="3600" b="1">
                <a:solidFill>
                  <a:srgbClr val="00CC00"/>
                </a:solidFill>
                <a:latin typeface="Times New Roman" pitchFamily="18" charset="0"/>
                <a:ea typeface="標楷體" pitchFamily="65" charset="-120"/>
              </a:rPr>
              <a:t>原因分析：以魚骨圖呈現關鍵要因</a:t>
            </a:r>
          </a:p>
          <a:p>
            <a:pPr marL="457200" indent="-457200">
              <a:buFontTx/>
              <a:buAutoNum type="arabicPeriod"/>
            </a:pPr>
            <a:r>
              <a:rPr lang="zh-TW" altLang="en-US" sz="3600" b="1">
                <a:solidFill>
                  <a:srgbClr val="C0C0C0"/>
                </a:solidFill>
                <a:latin typeface="Times New Roman" pitchFamily="18" charset="0"/>
                <a:ea typeface="標楷體" pitchFamily="65" charset="-120"/>
              </a:rPr>
              <a:t>建議對策：針對問題要因提出方案</a:t>
            </a:r>
          </a:p>
          <a:p>
            <a:pPr marL="457200" indent="-457200">
              <a:buFontTx/>
              <a:buAutoNum type="arabicPeriod"/>
            </a:pPr>
            <a:r>
              <a:rPr lang="zh-TW" altLang="en-US" sz="36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成效追蹤：持續改善，精益求精</a:t>
            </a:r>
          </a:p>
        </p:txBody>
      </p:sp>
      <p:pic>
        <p:nvPicPr>
          <p:cNvPr id="371717" name="Picture 4" descr="j023468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04813"/>
            <a:ext cx="1316038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4995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27</TotalTime>
  <Words>743</Words>
  <Application>Microsoft Office PowerPoint</Application>
  <PresentationFormat>如螢幕大小 (4:3)</PresentationFormat>
  <Paragraphs>189</Paragraphs>
  <Slides>11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3" baseType="lpstr">
      <vt:lpstr>教學目標</vt:lpstr>
      <vt:lpstr>文件</vt:lpstr>
      <vt:lpstr>策略構成：創思 + 實力</vt:lpstr>
      <vt:lpstr>新核心能力的發展 經營再造 =  品質管理 + (組織學習 * 流程再造)</vt:lpstr>
      <vt:lpstr>經營策略就是再造：再造的三大構面</vt:lpstr>
      <vt:lpstr>再造第一層次：經營再造</vt:lpstr>
      <vt:lpstr>以系統思考圖分析『策略』的實力</vt:lpstr>
      <vt:lpstr>PowerPoint 簡報</vt:lpstr>
      <vt:lpstr>公訓中心價值鏈 (Value chain)</vt:lpstr>
      <vt:lpstr>經營管理品質系統</vt:lpstr>
      <vt:lpstr>PowerPoint 簡報</vt:lpstr>
      <vt:lpstr>經營管理品質系統</vt:lpstr>
      <vt:lpstr>e化策略管理架構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策略構成：創思 + 實力</dc:title>
  <dc:creator>Your User Name</dc:creator>
  <cp:lastModifiedBy>USER</cp:lastModifiedBy>
  <cp:revision>3</cp:revision>
  <dcterms:created xsi:type="dcterms:W3CDTF">2010-07-14T12:59:08Z</dcterms:created>
  <dcterms:modified xsi:type="dcterms:W3CDTF">2013-05-13T09:12:02Z</dcterms:modified>
</cp:coreProperties>
</file>